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6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nisa Gutovic" initials="SG" lastIdx="1" clrIdx="0">
    <p:extLst>
      <p:ext uri="{19B8F6BF-5375-455C-9EA6-DF929625EA0E}">
        <p15:presenceInfo xmlns:p15="http://schemas.microsoft.com/office/powerpoint/2012/main" userId="S::s.gutovic@levi9.com::9de98fd6-dbca-41f0-854c-04979b8fa0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142"/>
    <p:restoredTop sz="94686"/>
  </p:normalViewPr>
  <p:slideViewPr>
    <p:cSldViewPr snapToGrid="0" snapToObjects="1">
      <p:cViewPr varScale="1">
        <p:scale>
          <a:sx n="95" d="100"/>
          <a:sy n="95" d="100"/>
        </p:scale>
        <p:origin x="192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E0CB86-B5F3-884B-BA6B-65797EDD9128}" type="datetimeFigureOut">
              <a:rPr lang="en-US" smtClean="0"/>
              <a:t>9/22/21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401C5-3F25-D142-B8A4-DB3B9B9DC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86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848C0-E171-8C40-AA9D-8CE12D32B9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E71377-3EF9-594E-8B04-3FC530BA02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C44D5-AA55-D842-8847-AFAEAB9BC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2C564-8CD6-5F45-84DB-380DDDB54382}" type="datetimeFigureOut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23954-3A6D-AE4F-96F8-14F3F3382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F974E-B48B-014D-AD59-71ABA28E0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A1D87-BD00-244E-B762-5B9FA7EE2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55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0A9A7-1A42-544C-AF96-7E1AE6E41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337054-3A48-714C-8286-B1961FF169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F5F79-1BB8-0642-BCDE-7E99D5F3F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2C564-8CD6-5F45-84DB-380DDDB54382}" type="datetimeFigureOut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91901-B4DF-4A47-A137-0EC4C4B1B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3259B-E6FE-3043-A5F4-46FB3CCCD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A1D87-BD00-244E-B762-5B9FA7EE2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07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151633-3B8E-3442-AEAB-77C9E81F3E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401A5E-455D-8D43-B2AB-2DC2C77E1C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0ABB6-5CAF-7B47-BF92-6ED4A94BE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2C564-8CD6-5F45-84DB-380DDDB54382}" type="datetimeFigureOut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EF9FEA-E7C0-DF48-B9AA-47B8D6FA7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EB119-EE28-424E-A84B-98B6BF024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A1D87-BD00-244E-B762-5B9FA7EE2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578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23BD8-CFA2-3947-979A-6F9B1E15F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80C67-B876-E34E-AA90-7371BAF71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868CC-1116-EE46-B297-09E777FC1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2C564-8CD6-5F45-84DB-380DDDB54382}" type="datetimeFigureOut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D6470-2F47-D245-86D4-CC3F9EE68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8B753-DE50-9F4A-B342-0CD4E7848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A1D87-BD00-244E-B762-5B9FA7EE2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356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58573-2176-7A4C-8608-CEF399C31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B9B65-7C6F-0C49-99DB-49BBF0861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E4CA4-060B-984F-BC83-DD904CD5B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2C564-8CD6-5F45-84DB-380DDDB54382}" type="datetimeFigureOut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50849-5491-1946-A257-23E97108C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2622E-F25A-1A4B-9B9B-BC97D3EA5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A1D87-BD00-244E-B762-5B9FA7EE2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993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1CC14-7BD1-6F4D-8199-CD0521B5A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26179-7F73-FC42-919C-107CCFE557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06DAB6-C5AA-0E4B-B436-F92914C646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3C323-130A-B841-84E0-75F11809F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2C564-8CD6-5F45-84DB-380DDDB54382}" type="datetimeFigureOut">
              <a:rPr lang="en-US" smtClean="0"/>
              <a:t>9/22/21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881EB4-2D93-5443-BA6E-765C9CC05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89BE60-0EA8-E44C-A4C3-818BFE189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A1D87-BD00-244E-B762-5B9FA7EE2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946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FFB4E-7821-BD4F-A7F6-B286F1A9D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1E21F1-D1E3-C640-BB2D-BB21355DE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87A81D-7E36-4B4A-BC85-02CA3A1F0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B4052B-2224-3946-A5CE-50A65C2BAB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D03E57-193A-B549-8BE7-59BD5C0750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F8C439-5E73-0B44-809F-193E06333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2C564-8CD6-5F45-84DB-380DDDB54382}" type="datetimeFigureOut">
              <a:rPr lang="en-US" smtClean="0"/>
              <a:t>9/22/21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A968DD-B306-844C-99BB-A3188E217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002756-5AD3-8E45-86F5-ABDBF1639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A1D87-BD00-244E-B762-5B9FA7EE2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503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E4F91-D594-E44D-95EA-6C20001BE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C9BF9E-50E1-5C44-BD02-691181428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2C564-8CD6-5F45-84DB-380DDDB54382}" type="datetimeFigureOut">
              <a:rPr lang="en-US" smtClean="0"/>
              <a:t>9/22/21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5B44D1-61C8-CA40-A5A8-FD60BFC28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2DF939-3616-8E46-B4D4-AA8D5B488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A1D87-BD00-244E-B762-5B9FA7EE2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65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4C464E-DBB6-504D-8A94-93D88E003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2C564-8CD6-5F45-84DB-380DDDB54382}" type="datetimeFigureOut">
              <a:rPr lang="en-US" smtClean="0"/>
              <a:t>9/22/21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8331BD-3DFF-D54F-8BA2-1A80CA04F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81B4-9E2B-7A4E-B3B2-D881C93A6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A1D87-BD00-244E-B762-5B9FA7EE2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917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3EBBA-739D-2444-AA1E-20588353E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1A94F-8AAC-DD4C-86A4-FDC350DB8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C05901-D802-CA45-AEF6-D05DFFB70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6B31EA-F4B0-2B4B-8558-6282447C2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2C564-8CD6-5F45-84DB-380DDDB54382}" type="datetimeFigureOut">
              <a:rPr lang="en-US" smtClean="0"/>
              <a:t>9/22/21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AEA8BE-4111-5B4E-9A2A-8E5A36524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64A15D-71C9-FD45-8328-7676BEA41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A1D87-BD00-244E-B762-5B9FA7EE2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691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79A35-22F5-B24C-8445-A6191A4C2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4C584B-9E5A-FE4B-A05F-440EF6BB7C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A43639-D06F-B047-BCE5-F1FA16ED1A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63A1AA-88B1-3242-B500-C661EDA23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2C564-8CD6-5F45-84DB-380DDDB54382}" type="datetimeFigureOut">
              <a:rPr lang="en-US" smtClean="0"/>
              <a:t>9/22/21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80913-CE84-514E-BFF1-20FA636C2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B38AD-B204-0445-AA2E-BFA028945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A1D87-BD00-244E-B762-5B9FA7EE2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064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2801E4-E91A-794B-868D-7138A4DC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0A1D92-5DDA-214D-83DA-A18518379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8FE3D-01B6-7943-9A48-AF6A671416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2C564-8CD6-5F45-84DB-380DDDB54382}" type="datetimeFigureOut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C268B-DE6D-CA42-BFCA-E8911388F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8E5D0-2D2E-3544-BDDB-F6B42BA51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A1D87-BD00-244E-B762-5B9FA7EE2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64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1BDED99-B35B-4FEE-A274-8E8DB6FEE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02473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Logo, company name&#10;&#10;Description automatically generated">
            <a:extLst>
              <a:ext uri="{FF2B5EF4-FFF2-40B4-BE49-F238E27FC236}">
                <a16:creationId xmlns:a16="http://schemas.microsoft.com/office/drawing/2014/main" id="{28D8794D-C234-D644-9C8E-59F25485B86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865" r="2746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7AD01D-A194-B14C-B169-614F14443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E8A0E9-2C6F-D940-9B29-469A060109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37035" y="2194102"/>
            <a:ext cx="6516216" cy="4301291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Java Basic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Java Virtual Machine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Java Variables And Types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Java Operators And Keyworks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Java Control Statements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Java Object Class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Java Inheritance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Java Polymorphism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Java Abstraction 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Java Encapsulation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Java Array And Collections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8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573962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63766-E463-BB40-84D1-30FF556D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Java Variables And Types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06B04-A4CC-114C-A00D-DC255A077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67624" y="2490436"/>
            <a:ext cx="9708995" cy="35671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 err="1"/>
              <a:t>Postoje</a:t>
            </a:r>
            <a:r>
              <a:rPr lang="en-US" sz="2400" dirty="0"/>
              <a:t> tri </a:t>
            </a:r>
            <a:r>
              <a:rPr lang="en-US" sz="2400" dirty="0" err="1"/>
              <a:t>tipa</a:t>
            </a:r>
            <a:r>
              <a:rPr lang="en-US" sz="2400" dirty="0"/>
              <a:t> </a:t>
            </a:r>
            <a:r>
              <a:rPr lang="en-US" sz="2400" dirty="0" err="1"/>
              <a:t>promjenjivih</a:t>
            </a:r>
            <a:r>
              <a:rPr lang="en-US" sz="2400" dirty="0"/>
              <a:t>: </a:t>
            </a:r>
            <a:r>
              <a:rPr lang="en-US" sz="2400" b="1" dirty="0"/>
              <a:t>local, instance, static</a:t>
            </a:r>
            <a:r>
              <a:rPr lang="en-US" sz="2400" dirty="0"/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b="1" dirty="0"/>
              <a:t>Local</a:t>
            </a:r>
            <a:r>
              <a:rPr lang="en-US" sz="2400" dirty="0"/>
              <a:t>  - </a:t>
            </a:r>
            <a:r>
              <a:rPr lang="en-US" sz="2400" dirty="0" err="1"/>
              <a:t>promjenjive</a:t>
            </a:r>
            <a:r>
              <a:rPr lang="en-US" sz="2400" dirty="0"/>
              <a:t> se </a:t>
            </a:r>
            <a:r>
              <a:rPr lang="en-US" sz="2400" dirty="0" err="1"/>
              <a:t>definišu</a:t>
            </a:r>
            <a:r>
              <a:rPr lang="en-US" sz="2400" dirty="0"/>
              <a:t> u </a:t>
            </a:r>
            <a:r>
              <a:rPr lang="en-US" sz="2400" dirty="0" err="1"/>
              <a:t>okviru</a:t>
            </a:r>
            <a:r>
              <a:rPr lang="en-US" sz="2400" dirty="0"/>
              <a:t> </a:t>
            </a:r>
            <a:r>
              <a:rPr lang="en-US" sz="2400" dirty="0" err="1"/>
              <a:t>metoda</a:t>
            </a:r>
            <a:r>
              <a:rPr lang="en-US" sz="2400" dirty="0"/>
              <a:t>. Ne </a:t>
            </a:r>
            <a:r>
              <a:rPr lang="en-US" sz="2400" dirty="0" err="1"/>
              <a:t>mogu</a:t>
            </a:r>
            <a:r>
              <a:rPr lang="en-US" sz="2400" dirty="0"/>
              <a:t> </a:t>
            </a:r>
            <a:r>
              <a:rPr lang="en-US" sz="2400" dirty="0" err="1"/>
              <a:t>biti</a:t>
            </a:r>
            <a:r>
              <a:rPr lang="en-US" sz="2400" dirty="0"/>
              <a:t> </a:t>
            </a:r>
            <a:r>
              <a:rPr lang="en-US" sz="2400" dirty="0" err="1"/>
              <a:t>statičke</a:t>
            </a:r>
            <a:r>
              <a:rPr lang="en-US" sz="2400" dirty="0"/>
              <a:t>. </a:t>
            </a:r>
            <a:r>
              <a:rPr lang="en-US" sz="2400" dirty="0" err="1"/>
              <a:t>Vidljive</a:t>
            </a:r>
            <a:r>
              <a:rPr lang="en-US" sz="2400" dirty="0"/>
              <a:t> </a:t>
            </a:r>
            <a:r>
              <a:rPr lang="en-US" sz="2400" dirty="0" err="1"/>
              <a:t>su</a:t>
            </a:r>
            <a:r>
              <a:rPr lang="en-US" sz="2400" dirty="0"/>
              <a:t> </a:t>
            </a:r>
            <a:r>
              <a:rPr lang="en-US" sz="2400" dirty="0" err="1"/>
              <a:t>samo</a:t>
            </a:r>
            <a:r>
              <a:rPr lang="en-US" sz="2400" dirty="0"/>
              <a:t> </a:t>
            </a:r>
            <a:r>
              <a:rPr lang="en-US" sz="2400" dirty="0" err="1"/>
              <a:t>unutar</a:t>
            </a:r>
            <a:r>
              <a:rPr lang="en-US" sz="2400" dirty="0"/>
              <a:t> </a:t>
            </a:r>
            <a:r>
              <a:rPr lang="en-US" sz="2400" dirty="0" err="1"/>
              <a:t>metode</a:t>
            </a:r>
            <a:r>
              <a:rPr lang="en-US" sz="2400" dirty="0"/>
              <a:t> </a:t>
            </a:r>
            <a:r>
              <a:rPr lang="en-US" sz="2400" dirty="0" err="1"/>
              <a:t>gde</a:t>
            </a:r>
            <a:r>
              <a:rPr lang="en-US" sz="2400" dirty="0"/>
              <a:t> se </a:t>
            </a:r>
            <a:r>
              <a:rPr lang="en-US" sz="2400" dirty="0" err="1"/>
              <a:t>nalaze</a:t>
            </a:r>
            <a:r>
              <a:rPr lang="en-US" sz="2400" dirty="0"/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b="1" dirty="0"/>
              <a:t>Instance</a:t>
            </a:r>
            <a:r>
              <a:rPr lang="en-US" sz="2400" dirty="0"/>
              <a:t> – </a:t>
            </a:r>
            <a:r>
              <a:rPr lang="en-US" sz="2400" dirty="0" err="1"/>
              <a:t>promjenjive</a:t>
            </a:r>
            <a:r>
              <a:rPr lang="en-US" sz="2400" dirty="0"/>
              <a:t> se </a:t>
            </a:r>
            <a:r>
              <a:rPr lang="en-US" sz="2400" dirty="0" err="1"/>
              <a:t>definišu</a:t>
            </a:r>
            <a:r>
              <a:rPr lang="en-US" sz="2400" dirty="0"/>
              <a:t> </a:t>
            </a:r>
            <a:r>
              <a:rPr lang="en-US" sz="2400" dirty="0" err="1"/>
              <a:t>unutar</a:t>
            </a:r>
            <a:r>
              <a:rPr lang="en-US" sz="2400" dirty="0"/>
              <a:t> </a:t>
            </a:r>
            <a:r>
              <a:rPr lang="en-US" sz="2400" dirty="0" err="1"/>
              <a:t>klasa</a:t>
            </a:r>
            <a:r>
              <a:rPr lang="en-US" sz="2400" dirty="0"/>
              <a:t> </a:t>
            </a:r>
            <a:r>
              <a:rPr lang="en-US" sz="2400" dirty="0" err="1"/>
              <a:t>ali</a:t>
            </a:r>
            <a:r>
              <a:rPr lang="en-US" sz="2400" dirty="0"/>
              <a:t> van </a:t>
            </a:r>
            <a:r>
              <a:rPr lang="en-US" sz="2400" dirty="0" err="1"/>
              <a:t>tijela</a:t>
            </a:r>
            <a:r>
              <a:rPr lang="en-US" sz="2400" dirty="0"/>
              <a:t> </a:t>
            </a:r>
            <a:r>
              <a:rPr lang="en-US" sz="2400" dirty="0" err="1"/>
              <a:t>metoda</a:t>
            </a:r>
            <a:r>
              <a:rPr lang="en-US" sz="2400" dirty="0"/>
              <a:t>. Ne </a:t>
            </a:r>
            <a:r>
              <a:rPr lang="en-US" sz="2400" dirty="0" err="1"/>
              <a:t>mogu</a:t>
            </a:r>
            <a:r>
              <a:rPr lang="en-US" sz="2400" dirty="0"/>
              <a:t> </a:t>
            </a:r>
            <a:r>
              <a:rPr lang="en-US" sz="2400" dirty="0" err="1"/>
              <a:t>biti</a:t>
            </a:r>
            <a:r>
              <a:rPr lang="en-US" sz="2400" dirty="0"/>
              <a:t> </a:t>
            </a:r>
            <a:r>
              <a:rPr lang="en-US" sz="2400" dirty="0" err="1"/>
              <a:t>dijeljene</a:t>
            </a:r>
            <a:r>
              <a:rPr lang="en-US" sz="2400" dirty="0"/>
              <a:t> </a:t>
            </a:r>
            <a:r>
              <a:rPr lang="en-US" sz="2400" dirty="0" err="1"/>
              <a:t>izmedju</a:t>
            </a:r>
            <a:r>
              <a:rPr lang="en-US" sz="2400" dirty="0"/>
              <a:t> </a:t>
            </a:r>
            <a:r>
              <a:rPr lang="en-US" sz="2400" dirty="0" err="1"/>
              <a:t>više</a:t>
            </a:r>
            <a:r>
              <a:rPr lang="en-US" sz="2400" dirty="0"/>
              <a:t> </a:t>
            </a:r>
            <a:r>
              <a:rPr lang="en-US" sz="2400" dirty="0" err="1"/>
              <a:t>istanci</a:t>
            </a:r>
            <a:r>
              <a:rPr lang="en-US" sz="2400" dirty="0"/>
              <a:t> </a:t>
            </a:r>
            <a:r>
              <a:rPr lang="en-US" sz="2400" dirty="0" err="1"/>
              <a:t>klasa</a:t>
            </a:r>
            <a:r>
              <a:rPr lang="en-US" sz="2400" dirty="0"/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b="1" dirty="0"/>
              <a:t>Static – </a:t>
            </a:r>
            <a:r>
              <a:rPr lang="en-US" sz="2400" dirty="0" err="1"/>
              <a:t>možemo</a:t>
            </a:r>
            <a:r>
              <a:rPr lang="en-US" sz="2400" dirty="0"/>
              <a:t> </a:t>
            </a:r>
            <a:r>
              <a:rPr lang="en-US" sz="2400" dirty="0" err="1"/>
              <a:t>definisati</a:t>
            </a:r>
            <a:r>
              <a:rPr lang="en-US" sz="2400" dirty="0"/>
              <a:t> </a:t>
            </a:r>
            <a:r>
              <a:rPr lang="en-US" sz="2400" dirty="0" err="1"/>
              <a:t>samo</a:t>
            </a:r>
            <a:r>
              <a:rPr lang="en-US" sz="2400" dirty="0"/>
              <a:t> </a:t>
            </a:r>
            <a:r>
              <a:rPr lang="en-US" sz="2400" dirty="0" err="1"/>
              <a:t>jednu</a:t>
            </a:r>
            <a:r>
              <a:rPr lang="en-US" sz="2400" dirty="0"/>
              <a:t> </a:t>
            </a:r>
            <a:r>
              <a:rPr lang="en-US" sz="2400" dirty="0" err="1"/>
              <a:t>kopiju</a:t>
            </a:r>
            <a:r>
              <a:rPr lang="en-US" sz="2400" dirty="0"/>
              <a:t> </a:t>
            </a:r>
            <a:r>
              <a:rPr lang="en-US" sz="2400" dirty="0" err="1"/>
              <a:t>statičke</a:t>
            </a:r>
            <a:r>
              <a:rPr lang="en-US" sz="2400" dirty="0"/>
              <a:t> </a:t>
            </a:r>
            <a:r>
              <a:rPr lang="en-US" sz="2400" dirty="0" err="1"/>
              <a:t>promjenjive</a:t>
            </a:r>
            <a:r>
              <a:rPr lang="en-US" sz="2400" dirty="0"/>
              <a:t> I </a:t>
            </a:r>
            <a:r>
              <a:rPr lang="en-US" sz="2400" dirty="0" err="1"/>
              <a:t>podijeliti</a:t>
            </a:r>
            <a:r>
              <a:rPr lang="en-US" sz="2400" dirty="0"/>
              <a:t> je </a:t>
            </a:r>
            <a:r>
              <a:rPr lang="en-US" sz="2400" dirty="0" err="1"/>
              <a:t>sa</a:t>
            </a:r>
            <a:r>
              <a:rPr lang="en-US" sz="2400" dirty="0"/>
              <a:t> </a:t>
            </a:r>
            <a:r>
              <a:rPr lang="en-US" sz="2400" dirty="0" err="1"/>
              <a:t>više</a:t>
            </a:r>
            <a:r>
              <a:rPr lang="en-US" sz="2400" dirty="0"/>
              <a:t> instance </a:t>
            </a:r>
            <a:r>
              <a:rPr lang="en-US" sz="2400" dirty="0" err="1"/>
              <a:t>klasa</a:t>
            </a:r>
            <a:r>
              <a:rPr lang="en-US" sz="2400" dirty="0"/>
              <a:t>. Ne </a:t>
            </a:r>
            <a:r>
              <a:rPr lang="en-US" sz="2400" dirty="0" err="1"/>
              <a:t>mogu</a:t>
            </a:r>
            <a:r>
              <a:rPr lang="en-US" sz="2400" dirty="0"/>
              <a:t> </a:t>
            </a:r>
            <a:r>
              <a:rPr lang="en-US" sz="2400" dirty="0" err="1"/>
              <a:t>biti</a:t>
            </a:r>
            <a:r>
              <a:rPr lang="en-US" sz="2400" dirty="0"/>
              <a:t> </a:t>
            </a:r>
            <a:r>
              <a:rPr lang="en-US" sz="2400" dirty="0" err="1"/>
              <a:t>lokalne</a:t>
            </a:r>
            <a:r>
              <a:rPr lang="en-US" sz="2400" dirty="0"/>
              <a:t>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97687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63766-E463-BB40-84D1-30FF556D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Variables And Types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06B04-A4CC-114C-A00D-DC255A077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800" dirty="0"/>
              <a:t>Na </a:t>
            </a:r>
            <a:r>
              <a:rPr lang="en-US" sz="1800" dirty="0" err="1"/>
              <a:t>slici</a:t>
            </a:r>
            <a:r>
              <a:rPr lang="en-US" sz="1800" dirty="0"/>
              <a:t> </a:t>
            </a:r>
            <a:r>
              <a:rPr lang="en-US" sz="1800" dirty="0" err="1"/>
              <a:t>desno</a:t>
            </a:r>
            <a:r>
              <a:rPr lang="en-US" sz="1800" dirty="0"/>
              <a:t> </a:t>
            </a:r>
            <a:r>
              <a:rPr lang="en-US" sz="1800" dirty="0" err="1"/>
              <a:t>prikazani</a:t>
            </a:r>
            <a:r>
              <a:rPr lang="en-US" sz="1800" dirty="0"/>
              <a:t> </a:t>
            </a:r>
            <a:r>
              <a:rPr lang="en-US" sz="1800" dirty="0" err="1"/>
              <a:t>su</a:t>
            </a:r>
            <a:r>
              <a:rPr lang="en-US" sz="1800" dirty="0"/>
              <a:t> </a:t>
            </a:r>
            <a:r>
              <a:rPr lang="en-US" sz="1800" dirty="0" err="1"/>
              <a:t>prmjeri</a:t>
            </a:r>
            <a:r>
              <a:rPr lang="en-US" sz="1800" dirty="0"/>
              <a:t> </a:t>
            </a:r>
            <a:r>
              <a:rPr lang="en-US" sz="1800" dirty="0" err="1"/>
              <a:t>lokalne</a:t>
            </a:r>
            <a:r>
              <a:rPr lang="en-US" sz="1800" dirty="0"/>
              <a:t>, </a:t>
            </a:r>
            <a:r>
              <a:rPr lang="en-US" sz="1800" dirty="0" err="1"/>
              <a:t>instans</a:t>
            </a:r>
            <a:r>
              <a:rPr lang="en-US" sz="1800" dirty="0"/>
              <a:t> I </a:t>
            </a:r>
            <a:r>
              <a:rPr lang="en-US" sz="1800" dirty="0" err="1"/>
              <a:t>statičke</a:t>
            </a:r>
            <a:r>
              <a:rPr lang="en-US" sz="1800" dirty="0"/>
              <a:t> </a:t>
            </a:r>
            <a:r>
              <a:rPr lang="en-US" sz="1800" dirty="0" err="1"/>
              <a:t>promjenjive</a:t>
            </a:r>
            <a:endParaRPr lang="en-US" sz="1800" dirty="0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800" dirty="0"/>
              <a:t>U </a:t>
            </a:r>
            <a:r>
              <a:rPr lang="en-US" sz="1800" dirty="0" err="1"/>
              <a:t>toku</a:t>
            </a:r>
            <a:r>
              <a:rPr lang="en-US" sz="1800" dirty="0"/>
              <a:t> </a:t>
            </a:r>
            <a:r>
              <a:rPr lang="en-US" sz="1800" dirty="0" err="1"/>
              <a:t>izvrsavanja</a:t>
            </a:r>
            <a:r>
              <a:rPr lang="en-US" sz="1800" dirty="0"/>
              <a:t> </a:t>
            </a:r>
            <a:r>
              <a:rPr lang="en-US" sz="1800" dirty="0" err="1"/>
              <a:t>programa</a:t>
            </a:r>
            <a:r>
              <a:rPr lang="en-US" sz="1800" dirty="0"/>
              <a:t> </a:t>
            </a:r>
            <a:r>
              <a:rPr lang="en-US" sz="1800" dirty="0" err="1"/>
              <a:t>rezerviše</a:t>
            </a:r>
            <a:r>
              <a:rPr lang="en-US" sz="1800" dirty="0"/>
              <a:t> se proctor za </a:t>
            </a:r>
            <a:r>
              <a:rPr lang="en-US" sz="1800" dirty="0" err="1"/>
              <a:t>svaku</a:t>
            </a:r>
            <a:r>
              <a:rPr lang="en-US" sz="1800" dirty="0"/>
              <a:t> </a:t>
            </a:r>
            <a:r>
              <a:rPr lang="en-US" sz="1800" dirty="0" err="1"/>
              <a:t>promjenjivu</a:t>
            </a:r>
            <a:r>
              <a:rPr lang="en-US" sz="1800" dirty="0"/>
              <a:t> </a:t>
            </a:r>
            <a:r>
              <a:rPr lang="en-US" sz="1800" dirty="0" err="1"/>
              <a:t>posebno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upiše</a:t>
            </a:r>
            <a:r>
              <a:rPr lang="en-US" sz="1800" dirty="0"/>
              <a:t> se </a:t>
            </a:r>
            <a:r>
              <a:rPr lang="en-US" sz="1800" dirty="0" err="1"/>
              <a:t>inicijalna</a:t>
            </a:r>
            <a:r>
              <a:rPr lang="en-US" sz="1800" dirty="0"/>
              <a:t> </a:t>
            </a:r>
            <a:r>
              <a:rPr lang="en-US" sz="1800" dirty="0" err="1"/>
              <a:t>vrijednost</a:t>
            </a:r>
            <a:r>
              <a:rPr lang="en-US" sz="1800" dirty="0"/>
              <a:t> (</a:t>
            </a:r>
            <a:r>
              <a:rPr lang="en-US" sz="1800" dirty="0" err="1"/>
              <a:t>ako</a:t>
            </a:r>
            <a:r>
              <a:rPr lang="en-US" sz="1800" dirty="0"/>
              <a:t> </a:t>
            </a:r>
            <a:r>
              <a:rPr lang="en-US" sz="1800" dirty="0" err="1"/>
              <a:t>postoji</a:t>
            </a:r>
            <a:r>
              <a:rPr lang="en-US" sz="1800" dirty="0"/>
              <a:t>)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800" dirty="0"/>
              <a:t>U </a:t>
            </a:r>
            <a:r>
              <a:rPr lang="en-US" sz="1800" dirty="0" err="1"/>
              <a:t>donjem</a:t>
            </a:r>
            <a:r>
              <a:rPr lang="en-US" sz="1800" dirty="0"/>
              <a:t> </a:t>
            </a:r>
            <a:r>
              <a:rPr lang="en-US" sz="1800" dirty="0" err="1"/>
              <a:t>dijelu</a:t>
            </a:r>
            <a:r>
              <a:rPr lang="en-US" sz="1800" dirty="0"/>
              <a:t> </a:t>
            </a:r>
            <a:r>
              <a:rPr lang="en-US" sz="1800" dirty="0" err="1"/>
              <a:t>prozora</a:t>
            </a:r>
            <a:r>
              <a:rPr lang="en-US" sz="1800" dirty="0"/>
              <a:t> </a:t>
            </a:r>
            <a:r>
              <a:rPr lang="en-US" sz="1800" dirty="0" err="1"/>
              <a:t>možete</a:t>
            </a:r>
            <a:r>
              <a:rPr lang="en-US" sz="1800" dirty="0"/>
              <a:t> </a:t>
            </a:r>
            <a:r>
              <a:rPr lang="en-US" sz="1800" dirty="0" err="1"/>
              <a:t>pratiti</a:t>
            </a:r>
            <a:r>
              <a:rPr lang="en-US" sz="1800" dirty="0"/>
              <a:t> </a:t>
            </a:r>
            <a:r>
              <a:rPr lang="en-US" sz="1800" dirty="0" err="1"/>
              <a:t>izvršavanje</a:t>
            </a:r>
            <a:r>
              <a:rPr lang="en-US" sz="1800" dirty="0"/>
              <a:t> </a:t>
            </a:r>
            <a:r>
              <a:rPr lang="en-US" sz="1800" dirty="0" err="1"/>
              <a:t>linija</a:t>
            </a:r>
            <a:r>
              <a:rPr lang="en-US" sz="1800" dirty="0"/>
              <a:t> </a:t>
            </a:r>
            <a:r>
              <a:rPr lang="en-US" sz="1800" dirty="0" err="1"/>
              <a:t>koda</a:t>
            </a:r>
            <a:r>
              <a:rPr lang="en-US" sz="1800" dirty="0"/>
              <a:t> I </a:t>
            </a:r>
            <a:r>
              <a:rPr lang="en-US" sz="1800" dirty="0" err="1"/>
              <a:t>stanje</a:t>
            </a:r>
            <a:r>
              <a:rPr lang="en-US" sz="1800" dirty="0"/>
              <a:t> </a:t>
            </a:r>
            <a:r>
              <a:rPr lang="en-US" sz="1800" dirty="0" err="1"/>
              <a:t>promjenjivih</a:t>
            </a:r>
            <a:r>
              <a:rPr lang="en-US" sz="1800" dirty="0"/>
              <a:t>. </a:t>
            </a:r>
            <a:r>
              <a:rPr lang="en-US" sz="1800" dirty="0" err="1"/>
              <a:t>Ovaj</a:t>
            </a:r>
            <a:r>
              <a:rPr lang="en-US" sz="1800" dirty="0"/>
              <a:t> process se </a:t>
            </a:r>
            <a:r>
              <a:rPr lang="en-US" sz="1800" dirty="0" err="1"/>
              <a:t>zove</a:t>
            </a:r>
            <a:r>
              <a:rPr lang="en-US" sz="1800" dirty="0"/>
              <a:t> </a:t>
            </a:r>
            <a:r>
              <a:rPr lang="en-US" sz="1800" b="1" dirty="0" err="1"/>
              <a:t>debagovanje</a:t>
            </a:r>
            <a:r>
              <a:rPr lang="en-US" sz="1800" dirty="0"/>
              <a:t> </a:t>
            </a:r>
            <a:r>
              <a:rPr lang="en-US" sz="1800" dirty="0" err="1"/>
              <a:t>koda</a:t>
            </a:r>
            <a:r>
              <a:rPr lang="en-US" sz="1800" dirty="0"/>
              <a:t>.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800" dirty="0" err="1"/>
              <a:t>Mjesto</a:t>
            </a:r>
            <a:r>
              <a:rPr lang="en-US" sz="1800" dirty="0"/>
              <a:t> </a:t>
            </a:r>
            <a:r>
              <a:rPr lang="en-US" sz="1800" dirty="0" err="1"/>
              <a:t>odakle</a:t>
            </a:r>
            <a:r>
              <a:rPr lang="en-US" sz="1800" dirty="0"/>
              <a:t> </a:t>
            </a:r>
            <a:r>
              <a:rPr lang="en-US" sz="1800" dirty="0" err="1"/>
              <a:t>počinje</a:t>
            </a:r>
            <a:r>
              <a:rPr lang="en-US" sz="1800" dirty="0"/>
              <a:t> debug </a:t>
            </a:r>
            <a:r>
              <a:rPr lang="en-US" sz="1800" dirty="0" err="1"/>
              <a:t>zove</a:t>
            </a:r>
            <a:r>
              <a:rPr lang="en-US" sz="1800" dirty="0"/>
              <a:t> se </a:t>
            </a:r>
            <a:r>
              <a:rPr lang="en-US" sz="1800" b="1" dirty="0"/>
              <a:t>break point </a:t>
            </a:r>
            <a:r>
              <a:rPr lang="en-US" sz="1800" dirty="0"/>
              <a:t>– u </a:t>
            </a:r>
            <a:r>
              <a:rPr lang="en-US" sz="1800" dirty="0" err="1"/>
              <a:t>bukvalnom</a:t>
            </a:r>
            <a:r>
              <a:rPr lang="en-US" sz="1800" dirty="0"/>
              <a:t> </a:t>
            </a:r>
            <a:r>
              <a:rPr lang="en-US" sz="1800" dirty="0" err="1"/>
              <a:t>prevodu</a:t>
            </a:r>
            <a:r>
              <a:rPr lang="en-US" sz="1800" dirty="0"/>
              <a:t> </a:t>
            </a:r>
            <a:r>
              <a:rPr lang="en-US" sz="1800" dirty="0" err="1"/>
              <a:t>tačka</a:t>
            </a:r>
            <a:r>
              <a:rPr lang="en-US" sz="1800" dirty="0"/>
              <a:t> </a:t>
            </a:r>
            <a:r>
              <a:rPr lang="en-US" sz="1800" dirty="0" err="1"/>
              <a:t>odakle</a:t>
            </a:r>
            <a:r>
              <a:rPr lang="en-US" sz="1800" dirty="0"/>
              <a:t> </a:t>
            </a:r>
            <a:r>
              <a:rPr lang="en-US" sz="1800" dirty="0" err="1"/>
              <a:t>želimo</a:t>
            </a:r>
            <a:r>
              <a:rPr lang="en-US" sz="1800" dirty="0"/>
              <a:t> da </a:t>
            </a:r>
            <a:r>
              <a:rPr lang="en-US" sz="1800" dirty="0" err="1"/>
              <a:t>pratimo</a:t>
            </a:r>
            <a:r>
              <a:rPr lang="en-US" sz="1800" dirty="0"/>
              <a:t> I </a:t>
            </a:r>
            <a:r>
              <a:rPr lang="en-US" sz="1800" dirty="0" err="1"/>
              <a:t>istražimo</a:t>
            </a:r>
            <a:r>
              <a:rPr lang="en-US" sz="1800" dirty="0"/>
              <a:t> </a:t>
            </a:r>
            <a:r>
              <a:rPr lang="en-US" sz="1800" dirty="0" err="1"/>
              <a:t>ponašanje</a:t>
            </a:r>
            <a:r>
              <a:rPr lang="en-US" sz="1800" dirty="0"/>
              <a:t> </a:t>
            </a:r>
            <a:r>
              <a:rPr lang="en-US" sz="1800" dirty="0" err="1"/>
              <a:t>našeg</a:t>
            </a:r>
            <a:r>
              <a:rPr lang="en-US" sz="1800" dirty="0"/>
              <a:t> </a:t>
            </a:r>
            <a:r>
              <a:rPr lang="en-US" sz="1800" dirty="0" err="1"/>
              <a:t>koda</a:t>
            </a:r>
            <a:r>
              <a:rPr lang="en-US" sz="1800" dirty="0"/>
              <a:t>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E7A20E-C442-404F-8AE1-2EDC75858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832255"/>
            <a:ext cx="6019331" cy="319024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52217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63766-E463-BB40-84D1-30FF556D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Java Variables And Types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06B04-A4CC-114C-A00D-DC255A077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67624" y="2490436"/>
            <a:ext cx="9708995" cy="35671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Tip </a:t>
            </a:r>
            <a:r>
              <a:rPr lang="en-US" sz="2400" dirty="0" err="1"/>
              <a:t>varijable</a:t>
            </a:r>
            <a:r>
              <a:rPr lang="en-US" sz="2400" dirty="0"/>
              <a:t> (</a:t>
            </a:r>
            <a:r>
              <a:rPr lang="en-US" sz="2400" dirty="0" err="1"/>
              <a:t>podatka</a:t>
            </a:r>
            <a:r>
              <a:rPr lang="en-US" sz="2400" dirty="0"/>
              <a:t>) </a:t>
            </a:r>
            <a:r>
              <a:rPr lang="en-US" sz="2400" dirty="0" err="1"/>
              <a:t>odredjuje</a:t>
            </a:r>
            <a:r>
              <a:rPr lang="en-US" sz="2400" dirty="0"/>
              <a:t> </a:t>
            </a:r>
            <a:r>
              <a:rPr lang="en-US" sz="2400" dirty="0" err="1"/>
              <a:t>veličina</a:t>
            </a:r>
            <a:r>
              <a:rPr lang="en-US" sz="2400" dirty="0"/>
              <a:t> </a:t>
            </a:r>
            <a:r>
              <a:rPr lang="en-US" sz="2400" dirty="0" err="1"/>
              <a:t>memorijskog</a:t>
            </a:r>
            <a:r>
              <a:rPr lang="en-US" sz="2400" dirty="0"/>
              <a:t> </a:t>
            </a:r>
            <a:r>
              <a:rPr lang="en-US" sz="2400" dirty="0" err="1"/>
              <a:t>prostora</a:t>
            </a:r>
            <a:r>
              <a:rPr lang="en-US" sz="2400" dirty="0"/>
              <a:t> I </a:t>
            </a:r>
            <a:r>
              <a:rPr lang="en-US" sz="2400" dirty="0" err="1"/>
              <a:t>vrijednost</a:t>
            </a:r>
            <a:r>
              <a:rPr lang="en-US" sz="2400" dirty="0"/>
              <a:t> </a:t>
            </a:r>
            <a:r>
              <a:rPr lang="en-US" sz="2400" dirty="0" err="1"/>
              <a:t>koja</a:t>
            </a:r>
            <a:r>
              <a:rPr lang="en-US" sz="2400" dirty="0"/>
              <a:t> </a:t>
            </a:r>
            <a:r>
              <a:rPr lang="en-US" sz="2400" dirty="0" err="1"/>
              <a:t>može</a:t>
            </a:r>
            <a:r>
              <a:rPr lang="en-US" sz="2400" dirty="0"/>
              <a:t> </a:t>
            </a:r>
            <a:r>
              <a:rPr lang="en-US" sz="2400" dirty="0" err="1"/>
              <a:t>biti</a:t>
            </a:r>
            <a:r>
              <a:rPr lang="en-US" sz="2400" dirty="0"/>
              <a:t> u </a:t>
            </a:r>
            <a:r>
              <a:rPr lang="en-US" sz="2400" dirty="0" err="1"/>
              <a:t>njemu</a:t>
            </a:r>
            <a:r>
              <a:rPr lang="en-US" sz="2400" dirty="0"/>
              <a:t> </a:t>
            </a:r>
            <a:r>
              <a:rPr lang="en-US" sz="2400" dirty="0" err="1"/>
              <a:t>sačuvana</a:t>
            </a:r>
            <a:r>
              <a:rPr lang="en-US" sz="2400" dirty="0"/>
              <a:t>.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 err="1"/>
              <a:t>Postoje</a:t>
            </a:r>
            <a:r>
              <a:rPr lang="en-US" sz="2400" dirty="0"/>
              <a:t> </a:t>
            </a:r>
            <a:r>
              <a:rPr lang="en-US" sz="2400" dirty="0" err="1"/>
              <a:t>dva</a:t>
            </a:r>
            <a:r>
              <a:rPr lang="en-US" sz="2400" dirty="0"/>
              <a:t> </a:t>
            </a:r>
            <a:r>
              <a:rPr lang="en-US" sz="2400" dirty="0" err="1"/>
              <a:t>tipa</a:t>
            </a:r>
            <a:r>
              <a:rPr lang="en-US" sz="2400" dirty="0"/>
              <a:t> </a:t>
            </a:r>
            <a:r>
              <a:rPr lang="en-US" sz="2400" dirty="0" err="1"/>
              <a:t>podataka</a:t>
            </a:r>
            <a:r>
              <a:rPr lang="en-US" sz="2400" dirty="0"/>
              <a:t> u </a:t>
            </a:r>
            <a:r>
              <a:rPr lang="en-US" sz="2400" dirty="0" err="1"/>
              <a:t>javi</a:t>
            </a:r>
            <a:r>
              <a:rPr lang="en-US" sz="2400" dirty="0"/>
              <a:t>: </a:t>
            </a:r>
            <a:r>
              <a:rPr lang="en-US" sz="2400" b="1" dirty="0" err="1"/>
              <a:t>primitivni</a:t>
            </a:r>
            <a:r>
              <a:rPr lang="en-US" sz="2400" dirty="0"/>
              <a:t> (primitive data types) I </a:t>
            </a:r>
            <a:r>
              <a:rPr lang="en-US" sz="2400" b="1" dirty="0" err="1"/>
              <a:t>neprimitivni</a:t>
            </a:r>
            <a:r>
              <a:rPr lang="en-US" sz="2400" b="1" dirty="0"/>
              <a:t> </a:t>
            </a:r>
            <a:r>
              <a:rPr lang="en-US" sz="2400" dirty="0"/>
              <a:t>(non-primitive data types).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U </a:t>
            </a:r>
            <a:r>
              <a:rPr lang="en-US" sz="2400" dirty="0" err="1"/>
              <a:t>primitivne</a:t>
            </a:r>
            <a:r>
              <a:rPr lang="en-US" sz="2400" dirty="0"/>
              <a:t> </a:t>
            </a:r>
            <a:r>
              <a:rPr lang="en-US" sz="2400" dirty="0" err="1"/>
              <a:t>tipove</a:t>
            </a:r>
            <a:r>
              <a:rPr lang="en-US" sz="2400" dirty="0"/>
              <a:t> </a:t>
            </a:r>
            <a:r>
              <a:rPr lang="en-US" sz="2400" dirty="0" err="1"/>
              <a:t>podatka</a:t>
            </a:r>
            <a:r>
              <a:rPr lang="en-US" sz="2400" dirty="0"/>
              <a:t> </a:t>
            </a:r>
            <a:r>
              <a:rPr lang="en-US" sz="2400" dirty="0" err="1"/>
              <a:t>ubrajamo</a:t>
            </a:r>
            <a:r>
              <a:rPr lang="en-US" sz="2400" dirty="0"/>
              <a:t>: </a:t>
            </a:r>
            <a:r>
              <a:rPr lang="en-US" sz="2400" b="1" dirty="0" err="1"/>
              <a:t>boolean</a:t>
            </a:r>
            <a:r>
              <a:rPr lang="en-US" sz="2400" b="1" dirty="0"/>
              <a:t> </a:t>
            </a:r>
            <a:r>
              <a:rPr lang="en-US" sz="2400" dirty="0"/>
              <a:t>(1 bit)</a:t>
            </a:r>
            <a:r>
              <a:rPr lang="en-US" sz="2400" b="1" dirty="0"/>
              <a:t>, int </a:t>
            </a:r>
            <a:r>
              <a:rPr lang="en-US" sz="2400" dirty="0"/>
              <a:t>(4 byte)</a:t>
            </a:r>
            <a:r>
              <a:rPr lang="en-US" sz="2400" b="1" dirty="0"/>
              <a:t>, float </a:t>
            </a:r>
            <a:r>
              <a:rPr lang="en-US" sz="2400" dirty="0"/>
              <a:t>(4 byte)</a:t>
            </a:r>
            <a:r>
              <a:rPr lang="en-US" sz="2400" b="1" dirty="0"/>
              <a:t>, double </a:t>
            </a:r>
            <a:r>
              <a:rPr lang="en-US" sz="2400" dirty="0"/>
              <a:t>(8 byte)</a:t>
            </a:r>
            <a:r>
              <a:rPr lang="en-US" sz="2400" b="1" dirty="0"/>
              <a:t>, char </a:t>
            </a:r>
            <a:r>
              <a:rPr lang="en-US" sz="2400" dirty="0"/>
              <a:t>(2 byte)</a:t>
            </a:r>
            <a:r>
              <a:rPr lang="en-US" sz="2400" b="1" dirty="0"/>
              <a:t>, byte </a:t>
            </a:r>
            <a:r>
              <a:rPr lang="en-US" sz="2400" dirty="0"/>
              <a:t>(1 byte)</a:t>
            </a:r>
            <a:r>
              <a:rPr lang="en-US" sz="2400" b="1" dirty="0"/>
              <a:t>, short (</a:t>
            </a:r>
            <a:r>
              <a:rPr lang="en-US" sz="2400" dirty="0"/>
              <a:t>2 byte)</a:t>
            </a:r>
            <a:r>
              <a:rPr lang="en-US" sz="2400" b="1" dirty="0"/>
              <a:t> </a:t>
            </a:r>
            <a:r>
              <a:rPr lang="en-US" sz="2400" dirty="0"/>
              <a:t>i</a:t>
            </a:r>
            <a:r>
              <a:rPr lang="en-US" sz="2400" b="1" dirty="0"/>
              <a:t> long </a:t>
            </a:r>
            <a:r>
              <a:rPr lang="en-US" sz="2400" dirty="0"/>
              <a:t>(8 byte).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U </a:t>
            </a:r>
            <a:r>
              <a:rPr lang="en-US" sz="2400" dirty="0" err="1"/>
              <a:t>neprimitivne</a:t>
            </a:r>
            <a:r>
              <a:rPr lang="en-US" sz="2400" dirty="0"/>
              <a:t> </a:t>
            </a:r>
            <a:r>
              <a:rPr lang="en-US" sz="2400" dirty="0" err="1"/>
              <a:t>tipove</a:t>
            </a:r>
            <a:r>
              <a:rPr lang="en-US" sz="2400" dirty="0"/>
              <a:t> </a:t>
            </a:r>
            <a:r>
              <a:rPr lang="en-US" sz="2400" dirty="0" err="1"/>
              <a:t>podataka</a:t>
            </a:r>
            <a:r>
              <a:rPr lang="en-US" sz="2400" dirty="0"/>
              <a:t> </a:t>
            </a:r>
            <a:r>
              <a:rPr lang="en-US" sz="2400" dirty="0" err="1"/>
              <a:t>ubrajamo</a:t>
            </a:r>
            <a:r>
              <a:rPr lang="en-US" sz="2400" dirty="0"/>
              <a:t>: </a:t>
            </a:r>
            <a:r>
              <a:rPr lang="en-US" sz="2400" b="1" dirty="0"/>
              <a:t>class, interface </a:t>
            </a:r>
            <a:r>
              <a:rPr lang="en-US" sz="2400" dirty="0"/>
              <a:t>i</a:t>
            </a:r>
            <a:r>
              <a:rPr lang="en-US" sz="2400" b="1" dirty="0"/>
              <a:t> array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5562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63766-E463-BB40-84D1-30FF556D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Operators And Keywords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06B04-A4CC-114C-A00D-DC255A077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dirty="0" err="1"/>
              <a:t>Operatori</a:t>
            </a:r>
            <a:r>
              <a:rPr lang="en-US" sz="2200" dirty="0"/>
              <a:t> </a:t>
            </a:r>
            <a:r>
              <a:rPr lang="en-US" sz="2200" dirty="0" err="1"/>
              <a:t>su</a:t>
            </a:r>
            <a:r>
              <a:rPr lang="en-US" sz="2200" dirty="0"/>
              <a:t> </a:t>
            </a:r>
            <a:r>
              <a:rPr lang="en-US" sz="2200" dirty="0" err="1"/>
              <a:t>simboli</a:t>
            </a:r>
            <a:r>
              <a:rPr lang="en-US" sz="2200" dirty="0"/>
              <a:t> </a:t>
            </a:r>
            <a:r>
              <a:rPr lang="en-US" sz="2200" dirty="0" err="1"/>
              <a:t>koji</a:t>
            </a:r>
            <a:r>
              <a:rPr lang="en-US" sz="2200" dirty="0"/>
              <a:t> se </a:t>
            </a:r>
            <a:r>
              <a:rPr lang="en-US" sz="2200" dirty="0" err="1"/>
              <a:t>koriste</a:t>
            </a:r>
            <a:r>
              <a:rPr lang="en-US" sz="2200" dirty="0"/>
              <a:t> za </a:t>
            </a:r>
            <a:r>
              <a:rPr lang="en-US" sz="2200" dirty="0" err="1"/>
              <a:t>odgovarajuće</a:t>
            </a:r>
            <a:r>
              <a:rPr lang="en-US" sz="2200" dirty="0"/>
              <a:t> </a:t>
            </a:r>
            <a:r>
              <a:rPr lang="en-US" sz="2200" dirty="0" err="1"/>
              <a:t>akcije</a:t>
            </a:r>
            <a:endParaRPr lang="en-US" sz="2200" dirty="0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b="1" dirty="0"/>
              <a:t>Operant</a:t>
            </a:r>
            <a:r>
              <a:rPr lang="en-US" sz="2200" dirty="0"/>
              <a:t> je </a:t>
            </a:r>
            <a:r>
              <a:rPr lang="en-US" sz="2200" dirty="0" err="1"/>
              <a:t>promjenjiva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koju</a:t>
            </a:r>
            <a:r>
              <a:rPr lang="en-US" sz="2200" dirty="0"/>
              <a:t> se </a:t>
            </a:r>
            <a:r>
              <a:rPr lang="en-US" sz="2200" dirty="0" err="1"/>
              <a:t>primjenjuje</a:t>
            </a:r>
            <a:r>
              <a:rPr lang="en-US" sz="2200" dirty="0"/>
              <a:t> </a:t>
            </a:r>
            <a:r>
              <a:rPr lang="en-US" sz="2200" dirty="0" err="1"/>
              <a:t>odgovarajući</a:t>
            </a:r>
            <a:r>
              <a:rPr lang="en-US" sz="2200" dirty="0"/>
              <a:t> operator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5280AB2B-04AE-C648-8E4C-5A5DB4257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745180"/>
            <a:ext cx="6903720" cy="536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401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63766-E463-BB40-84D1-30FF556D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Operators And Keywords</a:t>
            </a:r>
          </a:p>
        </p:txBody>
      </p:sp>
      <p:sp>
        <p:nvSpPr>
          <p:cNvPr id="33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06B04-A4CC-114C-A00D-DC255A077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dirty="0" err="1"/>
              <a:t>Prilikom</a:t>
            </a:r>
            <a:r>
              <a:rPr lang="en-US" sz="2200" dirty="0"/>
              <a:t> </a:t>
            </a:r>
            <a:r>
              <a:rPr lang="en-US" sz="2200" dirty="0" err="1"/>
              <a:t>primjene</a:t>
            </a:r>
            <a:r>
              <a:rPr lang="en-US" sz="2200" dirty="0"/>
              <a:t> </a:t>
            </a:r>
            <a:r>
              <a:rPr lang="en-US" sz="2200" dirty="0" err="1"/>
              <a:t>operatora</a:t>
            </a:r>
            <a:r>
              <a:rPr lang="en-US" sz="2200" dirty="0"/>
              <a:t> </a:t>
            </a:r>
            <a:r>
              <a:rPr lang="en-US" sz="2200" dirty="0" err="1"/>
              <a:t>nad</a:t>
            </a:r>
            <a:r>
              <a:rPr lang="en-US" sz="2200" dirty="0"/>
              <a:t> </a:t>
            </a:r>
            <a:r>
              <a:rPr lang="en-US" sz="2200" dirty="0" err="1"/>
              <a:t>nekim</a:t>
            </a:r>
            <a:r>
              <a:rPr lang="en-US" sz="2200" dirty="0"/>
              <a:t> </a:t>
            </a:r>
            <a:r>
              <a:rPr lang="en-US" sz="2200" dirty="0" err="1"/>
              <a:t>operantom</a:t>
            </a:r>
            <a:r>
              <a:rPr lang="en-US" sz="2200" dirty="0"/>
              <a:t> </a:t>
            </a:r>
            <a:r>
              <a:rPr lang="en-US" sz="2200" dirty="0" err="1"/>
              <a:t>obratiti</a:t>
            </a:r>
            <a:r>
              <a:rPr lang="en-US" sz="2200" dirty="0"/>
              <a:t> </a:t>
            </a:r>
            <a:r>
              <a:rPr lang="en-US" sz="2200" dirty="0" err="1"/>
              <a:t>pažnju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tip </a:t>
            </a:r>
            <a:r>
              <a:rPr lang="en-US" sz="2200" dirty="0" err="1"/>
              <a:t>operanata</a:t>
            </a:r>
            <a:endParaRPr lang="en-US" sz="2200" dirty="0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dirty="0" err="1"/>
              <a:t>Ako</a:t>
            </a:r>
            <a:r>
              <a:rPr lang="en-US" sz="2200" dirty="0"/>
              <a:t> se </a:t>
            </a:r>
            <a:r>
              <a:rPr lang="en-US" sz="2200" dirty="0" err="1"/>
              <a:t>izraz</a:t>
            </a:r>
            <a:r>
              <a:rPr lang="en-US" sz="2200" dirty="0"/>
              <a:t> </a:t>
            </a:r>
            <a:r>
              <a:rPr lang="en-US" sz="2200" dirty="0" err="1"/>
              <a:t>sastoji</a:t>
            </a:r>
            <a:r>
              <a:rPr lang="en-US" sz="2200" dirty="0"/>
              <a:t> od </a:t>
            </a:r>
            <a:r>
              <a:rPr lang="en-US" sz="2200" dirty="0" err="1"/>
              <a:t>više</a:t>
            </a:r>
            <a:r>
              <a:rPr lang="en-US" sz="2200" dirty="0"/>
              <a:t> </a:t>
            </a:r>
            <a:r>
              <a:rPr lang="en-US" sz="2200" dirty="0" err="1"/>
              <a:t>operanata</a:t>
            </a:r>
            <a:r>
              <a:rPr lang="en-US" sz="2200" dirty="0"/>
              <a:t> </a:t>
            </a:r>
            <a:r>
              <a:rPr lang="en-US" sz="2200" dirty="0" err="1"/>
              <a:t>obratiti</a:t>
            </a:r>
            <a:r>
              <a:rPr lang="en-US" sz="2200" dirty="0"/>
              <a:t> </a:t>
            </a:r>
            <a:r>
              <a:rPr lang="en-US" sz="2200" dirty="0" err="1"/>
              <a:t>pažnju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zagrade</a:t>
            </a:r>
            <a:endParaRPr lang="en-US" sz="2200" dirty="0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dirty="0" err="1"/>
              <a:t>Kod</a:t>
            </a:r>
            <a:r>
              <a:rPr lang="en-US" sz="2200" dirty="0"/>
              <a:t> </a:t>
            </a:r>
            <a:r>
              <a:rPr lang="en-US" sz="2200" dirty="0" err="1"/>
              <a:t>složenih</a:t>
            </a:r>
            <a:r>
              <a:rPr lang="en-US" sz="2200" dirty="0"/>
              <a:t> </a:t>
            </a:r>
            <a:r>
              <a:rPr lang="en-US" sz="2200" dirty="0" err="1"/>
              <a:t>izraza</a:t>
            </a:r>
            <a:r>
              <a:rPr lang="en-US" sz="2200" dirty="0"/>
              <a:t> </a:t>
            </a:r>
            <a:r>
              <a:rPr lang="en-US" sz="2200" dirty="0" err="1"/>
              <a:t>koristiti</a:t>
            </a:r>
            <a:r>
              <a:rPr lang="en-US" sz="2200" dirty="0"/>
              <a:t> </a:t>
            </a:r>
            <a:r>
              <a:rPr lang="en-US" sz="2200" dirty="0" err="1"/>
              <a:t>više</a:t>
            </a:r>
            <a:r>
              <a:rPr lang="en-US" sz="2200" dirty="0"/>
              <a:t> </a:t>
            </a:r>
            <a:r>
              <a:rPr lang="en-US" sz="2200" dirty="0" err="1"/>
              <a:t>promjenjivih</a:t>
            </a:r>
            <a:r>
              <a:rPr lang="en-US" sz="2200" dirty="0"/>
              <a:t> za </a:t>
            </a:r>
            <a:r>
              <a:rPr lang="en-US" sz="2200" dirty="0" err="1"/>
              <a:t>medjurezultate</a:t>
            </a:r>
            <a:endParaRPr lang="en-US" sz="2200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8E377CE-22A4-2E44-BC52-0D18AA7FF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426921"/>
            <a:ext cx="6903720" cy="400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36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63766-E463-BB40-84D1-30FF556D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Java Operators And Keywords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06B04-A4CC-114C-A00D-DC255A077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67624" y="2490436"/>
            <a:ext cx="9708995" cy="35671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Java keywords se </a:t>
            </a:r>
            <a:r>
              <a:rPr lang="en-US" sz="2400" dirty="0" err="1"/>
              <a:t>još</a:t>
            </a:r>
            <a:r>
              <a:rPr lang="en-US" sz="2400" dirty="0"/>
              <a:t> </a:t>
            </a:r>
            <a:r>
              <a:rPr lang="en-US" sz="2400" dirty="0" err="1"/>
              <a:t>zovu</a:t>
            </a:r>
            <a:r>
              <a:rPr lang="en-US" sz="2400" dirty="0"/>
              <a:t> </a:t>
            </a:r>
            <a:r>
              <a:rPr lang="en-US" sz="2400" dirty="0" err="1"/>
              <a:t>rezervisane</a:t>
            </a:r>
            <a:r>
              <a:rPr lang="en-US" sz="2400" dirty="0"/>
              <a:t> </a:t>
            </a:r>
            <a:r>
              <a:rPr lang="en-US" sz="2400" dirty="0" err="1"/>
              <a:t>riječi</a:t>
            </a:r>
            <a:r>
              <a:rPr lang="en-US" sz="2400" dirty="0"/>
              <a:t> </a:t>
            </a:r>
            <a:r>
              <a:rPr lang="en-US" sz="2400" dirty="0" err="1"/>
              <a:t>koje</a:t>
            </a:r>
            <a:r>
              <a:rPr lang="en-US" sz="2400" dirty="0"/>
              <a:t> se </a:t>
            </a:r>
            <a:r>
              <a:rPr lang="en-US" sz="2400" dirty="0" err="1"/>
              <a:t>koriste</a:t>
            </a:r>
            <a:r>
              <a:rPr lang="en-US" sz="2400" dirty="0"/>
              <a:t> u </a:t>
            </a:r>
            <a:r>
              <a:rPr lang="en-US" sz="2400" dirty="0" err="1"/>
              <a:t>kodu</a:t>
            </a:r>
            <a:r>
              <a:rPr lang="en-US" sz="2400" dirty="0"/>
              <a:t> I </a:t>
            </a:r>
            <a:r>
              <a:rPr lang="en-US" sz="2400" dirty="0" err="1"/>
              <a:t>koje</a:t>
            </a:r>
            <a:r>
              <a:rPr lang="en-US" sz="2400" dirty="0"/>
              <a:t> </a:t>
            </a:r>
            <a:r>
              <a:rPr lang="en-US" sz="2400" dirty="0" err="1"/>
              <a:t>imaju</a:t>
            </a:r>
            <a:r>
              <a:rPr lang="en-US" sz="2400" dirty="0"/>
              <a:t> </a:t>
            </a:r>
            <a:r>
              <a:rPr lang="en-US" sz="2400" dirty="0" err="1"/>
              <a:t>posebnu</a:t>
            </a:r>
            <a:r>
              <a:rPr lang="en-US" sz="2400" dirty="0"/>
              <a:t> </a:t>
            </a:r>
            <a:r>
              <a:rPr lang="en-US" sz="2400" dirty="0" err="1"/>
              <a:t>definisanu</a:t>
            </a:r>
            <a:r>
              <a:rPr lang="en-US" sz="2400" dirty="0"/>
              <a:t> </a:t>
            </a:r>
            <a:r>
              <a:rPr lang="en-US" sz="2400" dirty="0" err="1"/>
              <a:t>funkciju</a:t>
            </a:r>
            <a:r>
              <a:rPr lang="en-US" sz="2400" dirty="0"/>
              <a:t>. Ne </a:t>
            </a:r>
            <a:r>
              <a:rPr lang="en-US" sz="2400" dirty="0" err="1"/>
              <a:t>možemo</a:t>
            </a:r>
            <a:r>
              <a:rPr lang="en-US" sz="2400" dirty="0"/>
              <a:t> </a:t>
            </a:r>
            <a:r>
              <a:rPr lang="en-US" sz="2400" dirty="0" err="1"/>
              <a:t>koristiti</a:t>
            </a:r>
            <a:r>
              <a:rPr lang="en-US" sz="2400" dirty="0"/>
              <a:t> </a:t>
            </a:r>
            <a:r>
              <a:rPr lang="en-US" sz="2400" dirty="0" err="1"/>
              <a:t>imena</a:t>
            </a:r>
            <a:r>
              <a:rPr lang="en-US" sz="2400" dirty="0"/>
              <a:t> </a:t>
            </a:r>
            <a:r>
              <a:rPr lang="en-US" sz="2400" dirty="0" err="1"/>
              <a:t>rezervisanih</a:t>
            </a:r>
            <a:r>
              <a:rPr lang="en-US" sz="2400" dirty="0"/>
              <a:t> </a:t>
            </a:r>
            <a:r>
              <a:rPr lang="en-US" sz="2400" dirty="0" err="1"/>
              <a:t>riječi</a:t>
            </a:r>
            <a:r>
              <a:rPr lang="en-US" sz="2400" dirty="0"/>
              <a:t> za </a:t>
            </a:r>
            <a:r>
              <a:rPr lang="en-US" sz="2400" dirty="0" err="1"/>
              <a:t>imena</a:t>
            </a:r>
            <a:r>
              <a:rPr lang="en-US" sz="2400" dirty="0"/>
              <a:t> </a:t>
            </a:r>
            <a:r>
              <a:rPr lang="en-US" sz="2400" dirty="0" err="1"/>
              <a:t>varijabli</a:t>
            </a:r>
            <a:r>
              <a:rPr lang="en-US" sz="2400" dirty="0"/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 err="1"/>
              <a:t>Rezervisane</a:t>
            </a:r>
            <a:r>
              <a:rPr lang="en-US" sz="2400" dirty="0"/>
              <a:t> </a:t>
            </a:r>
            <a:r>
              <a:rPr lang="en-US" sz="2400" dirty="0" err="1"/>
              <a:t>riječi</a:t>
            </a:r>
            <a:r>
              <a:rPr lang="en-US" sz="2400" dirty="0"/>
              <a:t> </a:t>
            </a:r>
            <a:r>
              <a:rPr lang="en-US" sz="2400" dirty="0" err="1"/>
              <a:t>su</a:t>
            </a:r>
            <a:r>
              <a:rPr lang="en-US" sz="2400" dirty="0"/>
              <a:t>: </a:t>
            </a:r>
            <a:r>
              <a:rPr lang="en-US" sz="2400" b="1" dirty="0"/>
              <a:t>abstract, </a:t>
            </a:r>
            <a:r>
              <a:rPr lang="en-US" sz="2400" b="1" dirty="0" err="1"/>
              <a:t>boolean</a:t>
            </a:r>
            <a:r>
              <a:rPr lang="en-US" sz="2400" b="1" dirty="0"/>
              <a:t>, break, byte, case, catch, char, class, continue, default, do, double, else, </a:t>
            </a:r>
            <a:r>
              <a:rPr lang="en-US" sz="2400" b="1" dirty="0" err="1"/>
              <a:t>enum</a:t>
            </a:r>
            <a:r>
              <a:rPr lang="en-US" sz="2400" b="1" dirty="0"/>
              <a:t>, extends, final, finally, </a:t>
            </a:r>
            <a:r>
              <a:rPr lang="en-US" sz="2400" b="1" dirty="0" err="1"/>
              <a:t>foat</a:t>
            </a:r>
            <a:r>
              <a:rPr lang="en-US" sz="2400" b="1" dirty="0"/>
              <a:t>, for, if, implements, import, </a:t>
            </a:r>
            <a:r>
              <a:rPr lang="en-US" sz="2400" b="1" dirty="0" err="1"/>
              <a:t>instanceof</a:t>
            </a:r>
            <a:r>
              <a:rPr lang="en-US" sz="2400" b="1" dirty="0"/>
              <a:t>, int, interface, long, native, new, null, package, private, protected, public, return, short, static, </a:t>
            </a:r>
            <a:r>
              <a:rPr lang="en-US" sz="2400" b="1" dirty="0" err="1"/>
              <a:t>staticfp</a:t>
            </a:r>
            <a:r>
              <a:rPr lang="en-US" sz="2400" b="1" dirty="0"/>
              <a:t>, super, switch, </a:t>
            </a:r>
            <a:r>
              <a:rPr lang="en-US" sz="2400" b="1" dirty="0" err="1"/>
              <a:t>synhronized</a:t>
            </a:r>
            <a:r>
              <a:rPr lang="en-US" sz="2400" b="1" dirty="0"/>
              <a:t>, this, throw, transient, try, void, volatile, while.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2844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63766-E463-BB40-84D1-30FF556D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Java Control Statements 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06B04-A4CC-114C-A00D-DC255A077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67624" y="2490436"/>
            <a:ext cx="9708995" cy="35671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 err="1"/>
              <a:t>Izvršavanje</a:t>
            </a:r>
            <a:r>
              <a:rPr lang="en-US" sz="2400" dirty="0"/>
              <a:t> </a:t>
            </a:r>
            <a:r>
              <a:rPr lang="en-US" sz="2400" dirty="0" err="1"/>
              <a:t>koda</a:t>
            </a:r>
            <a:r>
              <a:rPr lang="en-US" sz="2400" dirty="0"/>
              <a:t> u </a:t>
            </a:r>
            <a:r>
              <a:rPr lang="en-US" sz="2400" dirty="0" err="1"/>
              <a:t>javi</a:t>
            </a:r>
            <a:r>
              <a:rPr lang="en-US" sz="2400" dirty="0"/>
              <a:t> </a:t>
            </a:r>
            <a:r>
              <a:rPr lang="en-US" sz="2400" dirty="0" err="1"/>
              <a:t>vrši</a:t>
            </a:r>
            <a:r>
              <a:rPr lang="en-US" sz="2400" dirty="0"/>
              <a:t> se </a:t>
            </a:r>
            <a:r>
              <a:rPr lang="en-US" sz="2400" dirty="0" err="1"/>
              <a:t>sekvencjalno</a:t>
            </a:r>
            <a:r>
              <a:rPr lang="en-US" sz="2400" dirty="0"/>
              <a:t> </a:t>
            </a:r>
            <a:r>
              <a:rPr lang="en-US" sz="2400" dirty="0" err="1"/>
              <a:t>tj</a:t>
            </a:r>
            <a:r>
              <a:rPr lang="en-US" sz="2400" dirty="0"/>
              <a:t>. </a:t>
            </a:r>
            <a:r>
              <a:rPr lang="en-US" sz="2400" dirty="0" err="1"/>
              <a:t>izvršava</a:t>
            </a:r>
            <a:r>
              <a:rPr lang="en-US" sz="2400" dirty="0"/>
              <a:t> se </a:t>
            </a:r>
            <a:r>
              <a:rPr lang="en-US" sz="2400" dirty="0" err="1"/>
              <a:t>naredba</a:t>
            </a:r>
            <a:r>
              <a:rPr lang="en-US" sz="2400" dirty="0"/>
              <a:t> za </a:t>
            </a:r>
            <a:r>
              <a:rPr lang="en-US" sz="2400" dirty="0" err="1"/>
              <a:t>naredbom</a:t>
            </a:r>
            <a:r>
              <a:rPr lang="en-US" sz="2400" dirty="0"/>
              <a:t>. Pod </a:t>
            </a:r>
            <a:r>
              <a:rPr lang="en-US" sz="2400" dirty="0" err="1"/>
              <a:t>naredbom</a:t>
            </a:r>
            <a:r>
              <a:rPr lang="en-US" sz="2400" dirty="0"/>
              <a:t> se </a:t>
            </a:r>
            <a:r>
              <a:rPr lang="en-US" sz="2400" dirty="0" err="1"/>
              <a:t>podrazumjeva</a:t>
            </a:r>
            <a:r>
              <a:rPr lang="en-US" sz="2400" dirty="0"/>
              <a:t> </a:t>
            </a:r>
            <a:r>
              <a:rPr lang="en-US" sz="2400" dirty="0" err="1"/>
              <a:t>izraz</a:t>
            </a:r>
            <a:r>
              <a:rPr lang="en-US" sz="2400" dirty="0"/>
              <a:t>: &lt;</a:t>
            </a:r>
            <a:r>
              <a:rPr lang="en-US" sz="2400" b="1" dirty="0" err="1"/>
              <a:t>izraz_naredbe</a:t>
            </a:r>
            <a:r>
              <a:rPr lang="en-US" sz="2400" b="1" dirty="0"/>
              <a:t>;</a:t>
            </a:r>
            <a:r>
              <a:rPr lang="en-US" sz="2400" dirty="0"/>
              <a:t>&gt; </a:t>
            </a:r>
            <a:r>
              <a:rPr lang="en-US" sz="2400" dirty="0" err="1"/>
              <a:t>npr</a:t>
            </a:r>
            <a:r>
              <a:rPr lang="en-US" sz="2400" dirty="0"/>
              <a:t>. </a:t>
            </a:r>
            <a:r>
              <a:rPr lang="en-US" sz="2400" b="1" dirty="0"/>
              <a:t>Int </a:t>
            </a:r>
            <a:r>
              <a:rPr lang="en-US" sz="2400" b="1" dirty="0" err="1"/>
              <a:t>numberHouse</a:t>
            </a:r>
            <a:r>
              <a:rPr lang="en-US" sz="2400" b="1" dirty="0"/>
              <a:t> = 5;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U Java </a:t>
            </a:r>
            <a:r>
              <a:rPr lang="en-US" sz="2400" dirty="0" err="1"/>
              <a:t>jeziku</a:t>
            </a:r>
            <a:r>
              <a:rPr lang="en-US" sz="2400" dirty="0"/>
              <a:t> </a:t>
            </a:r>
            <a:r>
              <a:rPr lang="en-US" sz="2400" dirty="0" err="1"/>
              <a:t>postoje</a:t>
            </a:r>
            <a:r>
              <a:rPr lang="en-US" sz="2400" dirty="0"/>
              <a:t> </a:t>
            </a:r>
            <a:r>
              <a:rPr lang="en-US" sz="2400" dirty="0" err="1"/>
              <a:t>naredbe</a:t>
            </a:r>
            <a:r>
              <a:rPr lang="en-US" sz="2400" dirty="0"/>
              <a:t> </a:t>
            </a:r>
            <a:r>
              <a:rPr lang="en-US" sz="2400" dirty="0" err="1"/>
              <a:t>koje</a:t>
            </a:r>
            <a:r>
              <a:rPr lang="en-US" sz="2400" dirty="0"/>
              <a:t> </a:t>
            </a:r>
            <a:r>
              <a:rPr lang="en-US" sz="2400" dirty="0" err="1"/>
              <a:t>kontrolišu</a:t>
            </a:r>
            <a:r>
              <a:rPr lang="en-US" sz="2400" dirty="0"/>
              <a:t> </a:t>
            </a:r>
            <a:r>
              <a:rPr lang="en-US" sz="2400" dirty="0" err="1"/>
              <a:t>izvršavanje</a:t>
            </a:r>
            <a:r>
              <a:rPr lang="en-US" sz="2400" dirty="0"/>
              <a:t> </a:t>
            </a:r>
            <a:r>
              <a:rPr lang="en-US" sz="2400" dirty="0" err="1"/>
              <a:t>toka</a:t>
            </a:r>
            <a:r>
              <a:rPr lang="en-US" sz="2400" dirty="0"/>
              <a:t> </a:t>
            </a:r>
            <a:r>
              <a:rPr lang="en-US" sz="2400" dirty="0" err="1"/>
              <a:t>programa</a:t>
            </a:r>
            <a:r>
              <a:rPr lang="en-US" sz="2400" dirty="0"/>
              <a:t>. </a:t>
            </a:r>
            <a:r>
              <a:rPr lang="en-US" sz="2400" dirty="0" err="1"/>
              <a:t>Možemo</a:t>
            </a:r>
            <a:r>
              <a:rPr lang="en-US" sz="2400" dirty="0"/>
              <a:t> </a:t>
            </a:r>
            <a:r>
              <a:rPr lang="en-US" sz="2400" dirty="0" err="1"/>
              <a:t>ih</a:t>
            </a:r>
            <a:r>
              <a:rPr lang="en-US" sz="2400" dirty="0"/>
              <a:t> </a:t>
            </a:r>
            <a:r>
              <a:rPr lang="en-US" sz="2400" dirty="0" err="1"/>
              <a:t>podijeliti</a:t>
            </a:r>
            <a:r>
              <a:rPr lang="en-US" sz="2400" dirty="0"/>
              <a:t> </a:t>
            </a:r>
            <a:r>
              <a:rPr lang="en-US" sz="2400" dirty="0" err="1"/>
              <a:t>natri</a:t>
            </a:r>
            <a:r>
              <a:rPr lang="en-US" sz="2400" dirty="0"/>
              <a:t> </a:t>
            </a:r>
            <a:r>
              <a:rPr lang="en-US" sz="2400" dirty="0" err="1"/>
              <a:t>grupe</a:t>
            </a:r>
            <a:r>
              <a:rPr lang="en-US" sz="2400" dirty="0"/>
              <a:t>: </a:t>
            </a:r>
            <a:r>
              <a:rPr lang="en-US" sz="2400" b="1" dirty="0"/>
              <a:t>decision making statements </a:t>
            </a:r>
            <a:r>
              <a:rPr lang="en-US" sz="2400" dirty="0"/>
              <a:t>(if, switch), </a:t>
            </a:r>
            <a:r>
              <a:rPr lang="en-US" sz="2400" b="1" dirty="0"/>
              <a:t>loop statements </a:t>
            </a:r>
            <a:r>
              <a:rPr lang="en-US" sz="2400" dirty="0"/>
              <a:t>(for, while, do-while)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b="1" dirty="0"/>
              <a:t>jump </a:t>
            </a:r>
            <a:r>
              <a:rPr lang="en-US" sz="2400" b="1" dirty="0" err="1"/>
              <a:t>statemenets</a:t>
            </a:r>
            <a:r>
              <a:rPr lang="en-US" sz="2400" b="1" dirty="0"/>
              <a:t> </a:t>
            </a:r>
            <a:r>
              <a:rPr lang="en-US" sz="2400" dirty="0"/>
              <a:t>(break, continue)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9090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63766-E463-BB40-84D1-30FF556D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Java Control Statements</a:t>
            </a:r>
            <a:endParaRPr lang="en-US" sz="5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06B04-A4CC-114C-A00D-DC255A077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700" b="1" dirty="0"/>
              <a:t>Decision making statements </a:t>
            </a:r>
            <a:r>
              <a:rPr lang="en-US" sz="1700" dirty="0" err="1"/>
              <a:t>nam</a:t>
            </a:r>
            <a:r>
              <a:rPr lang="en-US" sz="1700" dirty="0"/>
              <a:t> </a:t>
            </a:r>
            <a:r>
              <a:rPr lang="en-US" sz="1700" dirty="0" err="1"/>
              <a:t>služe</a:t>
            </a:r>
            <a:r>
              <a:rPr lang="en-US" sz="1700" dirty="0"/>
              <a:t> da </a:t>
            </a:r>
            <a:r>
              <a:rPr lang="en-US" sz="1700" dirty="0" err="1"/>
              <a:t>kontrolišemo</a:t>
            </a:r>
            <a:r>
              <a:rPr lang="en-US" sz="1700" dirty="0"/>
              <a:t> </a:t>
            </a:r>
            <a:r>
              <a:rPr lang="en-US" sz="1700" dirty="0" err="1"/>
              <a:t>izvršavanje</a:t>
            </a:r>
            <a:r>
              <a:rPr lang="en-US" sz="1700" dirty="0"/>
              <a:t> </a:t>
            </a:r>
            <a:r>
              <a:rPr lang="en-US" sz="1700" dirty="0" err="1"/>
              <a:t>toka</a:t>
            </a:r>
            <a:r>
              <a:rPr lang="en-US" sz="1700" dirty="0"/>
              <a:t> </a:t>
            </a:r>
            <a:r>
              <a:rPr lang="en-US" sz="1700" dirty="0" err="1"/>
              <a:t>naredbi</a:t>
            </a:r>
            <a:r>
              <a:rPr lang="en-US" sz="1700" dirty="0"/>
              <a:t> u </a:t>
            </a:r>
            <a:r>
              <a:rPr lang="en-US" sz="1700" dirty="0" err="1"/>
              <a:t>kodu</a:t>
            </a:r>
            <a:endParaRPr lang="en-US" sz="1700" dirty="0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700" dirty="0" err="1"/>
              <a:t>Uslov</a:t>
            </a:r>
            <a:r>
              <a:rPr lang="en-US" sz="1700" dirty="0"/>
              <a:t> u </a:t>
            </a:r>
            <a:r>
              <a:rPr lang="en-US" sz="1700" dirty="0" err="1"/>
              <a:t>okviru</a:t>
            </a:r>
            <a:r>
              <a:rPr lang="en-US" sz="1700" dirty="0"/>
              <a:t> if </a:t>
            </a:r>
            <a:r>
              <a:rPr lang="en-US" sz="1700" dirty="0" err="1"/>
              <a:t>naredbe</a:t>
            </a:r>
            <a:r>
              <a:rPr lang="en-US" sz="1700" dirty="0"/>
              <a:t> </a:t>
            </a:r>
            <a:r>
              <a:rPr lang="en-US" sz="1700" dirty="0" err="1"/>
              <a:t>treba</a:t>
            </a:r>
            <a:r>
              <a:rPr lang="en-US" sz="1700" dirty="0"/>
              <a:t> da </a:t>
            </a:r>
            <a:r>
              <a:rPr lang="en-US" sz="1700" dirty="0" err="1"/>
              <a:t>bude</a:t>
            </a:r>
            <a:r>
              <a:rPr lang="en-US" sz="1700" dirty="0"/>
              <a:t> </a:t>
            </a:r>
            <a:r>
              <a:rPr lang="en-US" sz="1700" dirty="0" err="1"/>
              <a:t>tipa</a:t>
            </a:r>
            <a:r>
              <a:rPr lang="en-US" sz="1700" dirty="0"/>
              <a:t> </a:t>
            </a:r>
            <a:r>
              <a:rPr lang="en-US" sz="1700" b="1" dirty="0" err="1"/>
              <a:t>boolean</a:t>
            </a:r>
            <a:endParaRPr lang="en-US" sz="1700" b="1" dirty="0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700" dirty="0" err="1"/>
              <a:t>Ako</a:t>
            </a:r>
            <a:r>
              <a:rPr lang="en-US" sz="1700" dirty="0"/>
              <a:t> je </a:t>
            </a:r>
            <a:r>
              <a:rPr lang="en-US" sz="1700" dirty="0" err="1"/>
              <a:t>uslov</a:t>
            </a:r>
            <a:r>
              <a:rPr lang="en-US" sz="1700" dirty="0"/>
              <a:t> </a:t>
            </a:r>
            <a:r>
              <a:rPr lang="en-US" sz="1700" dirty="0" err="1"/>
              <a:t>ispunjen</a:t>
            </a:r>
            <a:r>
              <a:rPr lang="en-US" sz="1700" dirty="0"/>
              <a:t> </a:t>
            </a:r>
            <a:r>
              <a:rPr lang="en-US" sz="1700" dirty="0" err="1"/>
              <a:t>naredbe</a:t>
            </a:r>
            <a:r>
              <a:rPr lang="en-US" sz="1700" dirty="0"/>
              <a:t> </a:t>
            </a:r>
            <a:r>
              <a:rPr lang="en-US" sz="1700" dirty="0" err="1"/>
              <a:t>navedene</a:t>
            </a:r>
            <a:r>
              <a:rPr lang="en-US" sz="1700" dirty="0"/>
              <a:t> u </a:t>
            </a:r>
            <a:r>
              <a:rPr lang="en-US" sz="1700" dirty="0" err="1"/>
              <a:t>okviru</a:t>
            </a:r>
            <a:r>
              <a:rPr lang="en-US" sz="1700" dirty="0"/>
              <a:t> </a:t>
            </a:r>
            <a:r>
              <a:rPr lang="en-US" sz="1700" b="1" dirty="0" err="1"/>
              <a:t>sekvence</a:t>
            </a:r>
            <a:r>
              <a:rPr lang="en-US" sz="1700" b="1" dirty="0"/>
              <a:t> </a:t>
            </a:r>
            <a:r>
              <a:rPr lang="en-US" sz="1700" b="1" dirty="0" err="1"/>
              <a:t>ili</a:t>
            </a:r>
            <a:r>
              <a:rPr lang="en-US" sz="1700" b="1" dirty="0"/>
              <a:t> </a:t>
            </a:r>
            <a:r>
              <a:rPr lang="en-US" sz="1700" b="1" dirty="0" err="1"/>
              <a:t>bkola</a:t>
            </a:r>
            <a:r>
              <a:rPr lang="en-US" sz="1700" b="1" dirty="0"/>
              <a:t> {} </a:t>
            </a:r>
            <a:r>
              <a:rPr lang="en-US" sz="1700" dirty="0" err="1"/>
              <a:t>će</a:t>
            </a:r>
            <a:r>
              <a:rPr lang="en-US" sz="1700" dirty="0"/>
              <a:t> se </a:t>
            </a:r>
            <a:r>
              <a:rPr lang="en-US" sz="1700" dirty="0" err="1"/>
              <a:t>izvršiti</a:t>
            </a:r>
            <a:r>
              <a:rPr lang="en-US" sz="1700" dirty="0"/>
              <a:t> a </a:t>
            </a:r>
            <a:r>
              <a:rPr lang="en-US" sz="1700" dirty="0" err="1"/>
              <a:t>ako</a:t>
            </a:r>
            <a:r>
              <a:rPr lang="en-US" sz="1700" dirty="0"/>
              <a:t> </a:t>
            </a:r>
            <a:r>
              <a:rPr lang="en-US" sz="1700" dirty="0" err="1"/>
              <a:t>nije</a:t>
            </a:r>
            <a:r>
              <a:rPr lang="en-US" sz="1700" dirty="0"/>
              <a:t> </a:t>
            </a:r>
            <a:r>
              <a:rPr lang="en-US" sz="1700" dirty="0" err="1"/>
              <a:t>taj</a:t>
            </a:r>
            <a:r>
              <a:rPr lang="en-US" sz="1700" dirty="0"/>
              <a:t> </a:t>
            </a:r>
            <a:r>
              <a:rPr lang="en-US" sz="1700" dirty="0" err="1"/>
              <a:t>blok</a:t>
            </a:r>
            <a:r>
              <a:rPr lang="en-US" sz="1700" dirty="0"/>
              <a:t> </a:t>
            </a:r>
            <a:r>
              <a:rPr lang="en-US" sz="1700" dirty="0" err="1"/>
              <a:t>naredbi</a:t>
            </a:r>
            <a:r>
              <a:rPr lang="en-US" sz="1700" dirty="0"/>
              <a:t> </a:t>
            </a:r>
            <a:r>
              <a:rPr lang="en-US" sz="1700" dirty="0" err="1"/>
              <a:t>biće</a:t>
            </a:r>
            <a:r>
              <a:rPr lang="en-US" sz="1700" dirty="0"/>
              <a:t> </a:t>
            </a:r>
            <a:r>
              <a:rPr lang="en-US" sz="1700" dirty="0" err="1"/>
              <a:t>preskočen</a:t>
            </a:r>
            <a:r>
              <a:rPr lang="en-US" sz="1700" dirty="0"/>
              <a:t> </a:t>
            </a:r>
            <a:r>
              <a:rPr lang="en-US" sz="1700" dirty="0" err="1"/>
              <a:t>ili</a:t>
            </a:r>
            <a:r>
              <a:rPr lang="en-US" sz="1700" dirty="0"/>
              <a:t> </a:t>
            </a:r>
            <a:r>
              <a:rPr lang="en-US" sz="1700" dirty="0" err="1"/>
              <a:t>će</a:t>
            </a:r>
            <a:r>
              <a:rPr lang="en-US" sz="1700" dirty="0"/>
              <a:t> </a:t>
            </a:r>
            <a:r>
              <a:rPr lang="en-US" sz="1700" dirty="0" err="1"/>
              <a:t>biti</a:t>
            </a:r>
            <a:r>
              <a:rPr lang="en-US" sz="1700" dirty="0"/>
              <a:t> </a:t>
            </a:r>
            <a:r>
              <a:rPr lang="en-US" sz="1700" dirty="0" err="1"/>
              <a:t>izvršen</a:t>
            </a:r>
            <a:r>
              <a:rPr lang="en-US" sz="1700" dirty="0"/>
              <a:t> </a:t>
            </a:r>
            <a:r>
              <a:rPr lang="en-US" sz="1700" dirty="0" err="1"/>
              <a:t>dio</a:t>
            </a:r>
            <a:r>
              <a:rPr lang="en-US" sz="1700" dirty="0"/>
              <a:t> </a:t>
            </a:r>
            <a:r>
              <a:rPr lang="en-US" sz="1700" dirty="0" err="1"/>
              <a:t>naredbi</a:t>
            </a:r>
            <a:r>
              <a:rPr lang="en-US" sz="1700" dirty="0"/>
              <a:t> u else </a:t>
            </a:r>
            <a:r>
              <a:rPr lang="en-US" sz="1700" dirty="0" err="1"/>
              <a:t>bloku</a:t>
            </a:r>
            <a:r>
              <a:rPr lang="en-US" sz="1700" dirty="0"/>
              <a:t> </a:t>
            </a:r>
            <a:endParaRPr lang="en-US" sz="17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27B534-179E-4B47-865D-E44916548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556366"/>
            <a:ext cx="6903720" cy="374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350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63766-E463-BB40-84D1-30FF556D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Java Control Statements 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06B04-A4CC-114C-A00D-DC255A077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dirty="0"/>
              <a:t>Java </a:t>
            </a:r>
            <a:r>
              <a:rPr lang="en-US" sz="2200" dirty="0" err="1"/>
              <a:t>enumeracija</a:t>
            </a:r>
            <a:r>
              <a:rPr lang="en-US" sz="2200" dirty="0"/>
              <a:t> je </a:t>
            </a:r>
            <a:r>
              <a:rPr lang="en-US" sz="2200" dirty="0" err="1"/>
              <a:t>klasa</a:t>
            </a:r>
            <a:r>
              <a:rPr lang="en-US" sz="2200" dirty="0"/>
              <a:t> </a:t>
            </a:r>
            <a:r>
              <a:rPr lang="en-US" sz="2200" dirty="0" err="1"/>
              <a:t>koja</a:t>
            </a:r>
            <a:r>
              <a:rPr lang="en-US" sz="2200" dirty="0"/>
              <a:t> </a:t>
            </a:r>
            <a:r>
              <a:rPr lang="en-US" sz="2200" dirty="0" err="1"/>
              <a:t>predstvalja</a:t>
            </a:r>
            <a:r>
              <a:rPr lang="en-US" sz="2200" dirty="0"/>
              <a:t> </a:t>
            </a:r>
            <a:r>
              <a:rPr lang="en-US" sz="2200" dirty="0" err="1"/>
              <a:t>grupu</a:t>
            </a:r>
            <a:r>
              <a:rPr lang="en-US" sz="2200" dirty="0"/>
              <a:t> </a:t>
            </a:r>
            <a:r>
              <a:rPr lang="en-US" sz="2200" dirty="0" err="1"/>
              <a:t>konstanti</a:t>
            </a:r>
            <a:r>
              <a:rPr lang="en-US" sz="2200" dirty="0"/>
              <a:t>. </a:t>
            </a:r>
            <a:r>
              <a:rPr lang="en-US" sz="2200" dirty="0" err="1"/>
              <a:t>Koristimo</a:t>
            </a:r>
            <a:r>
              <a:rPr lang="en-US" sz="2200" dirty="0"/>
              <a:t> </a:t>
            </a:r>
            <a:r>
              <a:rPr lang="en-US" sz="2200" dirty="0" err="1"/>
              <a:t>riječ</a:t>
            </a:r>
            <a:r>
              <a:rPr lang="en-US" sz="2200" dirty="0"/>
              <a:t> </a:t>
            </a:r>
            <a:r>
              <a:rPr lang="en-US" sz="2200" b="1" dirty="0" err="1"/>
              <a:t>enum</a:t>
            </a:r>
            <a:r>
              <a:rPr lang="en-US" sz="2200" b="1" dirty="0"/>
              <a:t> </a:t>
            </a:r>
            <a:r>
              <a:rPr lang="en-US" sz="2200" dirty="0"/>
              <a:t>za </a:t>
            </a:r>
            <a:r>
              <a:rPr lang="en-US" sz="2200" dirty="0" err="1"/>
              <a:t>deklarisanje</a:t>
            </a:r>
            <a:r>
              <a:rPr lang="en-US" sz="2200" dirty="0"/>
              <a:t> </a:t>
            </a:r>
            <a:r>
              <a:rPr lang="en-US" sz="2200" dirty="0" err="1"/>
              <a:t>enumeracije</a:t>
            </a:r>
            <a:r>
              <a:rPr lang="en-US" sz="2200" dirty="0"/>
              <a:t>. </a:t>
            </a:r>
            <a:r>
              <a:rPr lang="en-US" sz="2200" dirty="0" err="1"/>
              <a:t>Vrijednosti</a:t>
            </a:r>
            <a:r>
              <a:rPr lang="en-US" sz="2200" dirty="0"/>
              <a:t> </a:t>
            </a:r>
            <a:r>
              <a:rPr lang="en-US" sz="2200" dirty="0" err="1"/>
              <a:t>konstanti</a:t>
            </a:r>
            <a:r>
              <a:rPr lang="en-US" sz="2200" dirty="0"/>
              <a:t> </a:t>
            </a:r>
            <a:r>
              <a:rPr lang="en-US" sz="2200" dirty="0" err="1"/>
              <a:t>stavljamo</a:t>
            </a:r>
            <a:r>
              <a:rPr lang="en-US" sz="2200" dirty="0"/>
              <a:t> u {}.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dirty="0" err="1"/>
              <a:t>Uslov</a:t>
            </a:r>
            <a:r>
              <a:rPr lang="en-US" sz="2200" dirty="0"/>
              <a:t> u switch </a:t>
            </a:r>
            <a:r>
              <a:rPr lang="en-US" sz="2200" dirty="0" err="1"/>
              <a:t>naredbi</a:t>
            </a:r>
            <a:r>
              <a:rPr lang="en-US" sz="2200" dirty="0"/>
              <a:t> </a:t>
            </a:r>
            <a:r>
              <a:rPr lang="en-US" sz="2200" dirty="0" err="1"/>
              <a:t>može</a:t>
            </a:r>
            <a:r>
              <a:rPr lang="en-US" sz="2200" dirty="0"/>
              <a:t> </a:t>
            </a:r>
            <a:r>
              <a:rPr lang="en-US" sz="2200" dirty="0" err="1"/>
              <a:t>biti</a:t>
            </a:r>
            <a:r>
              <a:rPr lang="en-US" sz="2200" dirty="0"/>
              <a:t> </a:t>
            </a:r>
            <a:r>
              <a:rPr lang="en-US" sz="2200" dirty="0" err="1"/>
              <a:t>tipa</a:t>
            </a:r>
            <a:r>
              <a:rPr lang="en-US" sz="2200" dirty="0"/>
              <a:t> </a:t>
            </a:r>
            <a:r>
              <a:rPr lang="en-US" sz="2200" dirty="0" err="1"/>
              <a:t>enum</a:t>
            </a:r>
            <a:r>
              <a:rPr lang="en-US" sz="2200" dirty="0"/>
              <a:t>, int, string, byte, long, short.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dirty="0"/>
              <a:t>Switch </a:t>
            </a:r>
            <a:r>
              <a:rPr lang="en-US" sz="2200" dirty="0" err="1"/>
              <a:t>instrukcija</a:t>
            </a:r>
            <a:r>
              <a:rPr lang="en-US" sz="2200" dirty="0"/>
              <a:t> </a:t>
            </a:r>
            <a:r>
              <a:rPr lang="en-US" sz="2200" dirty="0" err="1"/>
              <a:t>izvršava</a:t>
            </a:r>
            <a:r>
              <a:rPr lang="en-US" sz="2200" dirty="0"/>
              <a:t> </a:t>
            </a:r>
            <a:r>
              <a:rPr lang="en-US" sz="2200" dirty="0" err="1"/>
              <a:t>jednu</a:t>
            </a:r>
            <a:r>
              <a:rPr lang="en-US" sz="2200" dirty="0"/>
              <a:t> </a:t>
            </a:r>
            <a:r>
              <a:rPr lang="en-US" sz="2200" dirty="0" err="1"/>
              <a:t>opciju</a:t>
            </a:r>
            <a:r>
              <a:rPr lang="en-US" sz="2200" dirty="0"/>
              <a:t> </a:t>
            </a:r>
            <a:r>
              <a:rPr lang="en-US" sz="2200" dirty="0" err="1"/>
              <a:t>tj</a:t>
            </a:r>
            <a:r>
              <a:rPr lang="en-US" sz="2200" dirty="0"/>
              <a:t>. </a:t>
            </a:r>
            <a:r>
              <a:rPr lang="en-US" sz="2200" b="1" dirty="0"/>
              <a:t>case</a:t>
            </a:r>
            <a:r>
              <a:rPr lang="en-US" sz="2200" dirty="0"/>
              <a:t> od </a:t>
            </a:r>
            <a:r>
              <a:rPr lang="en-US" sz="2200" dirty="0" err="1"/>
              <a:t>više</a:t>
            </a:r>
            <a:r>
              <a:rPr lang="en-US" sz="2200" dirty="0"/>
              <a:t> </a:t>
            </a:r>
            <a:r>
              <a:rPr lang="en-US" sz="2200" dirty="0" err="1"/>
              <a:t>ponudjenih</a:t>
            </a:r>
            <a:r>
              <a:rPr lang="en-US" sz="2200" dirty="0"/>
              <a:t>. 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dirty="0" err="1"/>
              <a:t>Naredbom</a:t>
            </a:r>
            <a:r>
              <a:rPr lang="en-US" sz="2200" dirty="0"/>
              <a:t> </a:t>
            </a:r>
            <a:r>
              <a:rPr lang="en-US" sz="2200" b="1" dirty="0"/>
              <a:t>break </a:t>
            </a:r>
            <a:r>
              <a:rPr lang="en-US" sz="2200" dirty="0" err="1"/>
              <a:t>želimo</a:t>
            </a:r>
            <a:r>
              <a:rPr lang="en-US" sz="2200" dirty="0"/>
              <a:t> da </a:t>
            </a:r>
            <a:r>
              <a:rPr lang="en-US" sz="2200" dirty="0" err="1"/>
              <a:t>izadjemo</a:t>
            </a:r>
            <a:r>
              <a:rPr lang="en-US" sz="2200" dirty="0"/>
              <a:t> switch </a:t>
            </a:r>
            <a:r>
              <a:rPr lang="en-US" sz="2200" dirty="0" err="1"/>
              <a:t>bloka</a:t>
            </a:r>
            <a:r>
              <a:rPr lang="en-US" sz="2200" dirty="0"/>
              <a:t> I </a:t>
            </a:r>
            <a:r>
              <a:rPr lang="en-US" sz="2200" dirty="0" err="1"/>
              <a:t>prekinemo</a:t>
            </a:r>
            <a:r>
              <a:rPr lang="en-US" sz="2200" dirty="0"/>
              <a:t> </a:t>
            </a:r>
            <a:r>
              <a:rPr lang="en-US" sz="2200" dirty="0" err="1"/>
              <a:t>ulazak</a:t>
            </a:r>
            <a:r>
              <a:rPr lang="en-US" sz="2200" dirty="0"/>
              <a:t> u </a:t>
            </a:r>
            <a:r>
              <a:rPr lang="en-US" sz="2200" dirty="0" err="1"/>
              <a:t>sledeći</a:t>
            </a:r>
            <a:r>
              <a:rPr lang="en-US" sz="2200" dirty="0"/>
              <a:t> case.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endParaRPr lang="en-US" sz="2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6CA503-6AB9-734E-96F3-2BC8E9F17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556366"/>
            <a:ext cx="6903720" cy="374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496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63766-E463-BB40-84D1-30FF556D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Control Statements </a:t>
            </a:r>
          </a:p>
        </p:txBody>
      </p:sp>
      <p:sp>
        <p:nvSpPr>
          <p:cNvPr id="4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06B04-A4CC-114C-A00D-DC255A077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800" b="1" dirty="0"/>
              <a:t>For </a:t>
            </a:r>
            <a:r>
              <a:rPr lang="en-US" sz="1800" dirty="0" err="1"/>
              <a:t>petlja</a:t>
            </a:r>
            <a:r>
              <a:rPr lang="en-US" sz="1800" dirty="0"/>
              <a:t> se </a:t>
            </a:r>
            <a:r>
              <a:rPr lang="en-US" sz="1800" dirty="0" err="1"/>
              <a:t>koristi</a:t>
            </a:r>
            <a:r>
              <a:rPr lang="en-US" sz="1800" dirty="0"/>
              <a:t> da bi </a:t>
            </a:r>
            <a:r>
              <a:rPr lang="en-US" sz="1800" dirty="0" err="1"/>
              <a:t>iterirali</a:t>
            </a:r>
            <a:r>
              <a:rPr lang="en-US" sz="1800" dirty="0"/>
              <a:t> </a:t>
            </a:r>
            <a:r>
              <a:rPr lang="en-US" sz="1800" dirty="0" err="1"/>
              <a:t>koroz</a:t>
            </a:r>
            <a:r>
              <a:rPr lang="en-US" sz="1800" dirty="0"/>
              <a:t> </a:t>
            </a:r>
            <a:r>
              <a:rPr lang="en-US" sz="1800" dirty="0" err="1"/>
              <a:t>odredjeni</a:t>
            </a:r>
            <a:r>
              <a:rPr lang="en-US" sz="1800" dirty="0"/>
              <a:t> </a:t>
            </a:r>
            <a:r>
              <a:rPr lang="en-US" sz="1800" dirty="0" err="1"/>
              <a:t>dio</a:t>
            </a:r>
            <a:r>
              <a:rPr lang="en-US" sz="1800" dirty="0"/>
              <a:t> </a:t>
            </a:r>
            <a:r>
              <a:rPr lang="en-US" sz="1800" dirty="0" err="1"/>
              <a:t>programa</a:t>
            </a:r>
            <a:r>
              <a:rPr lang="en-US" sz="1800" dirty="0"/>
              <a:t> </a:t>
            </a:r>
            <a:r>
              <a:rPr lang="en-US" sz="1800" dirty="0" err="1"/>
              <a:t>više</a:t>
            </a:r>
            <a:r>
              <a:rPr lang="en-US" sz="1800" dirty="0"/>
              <a:t> puta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800" dirty="0" err="1"/>
              <a:t>Osnovni</a:t>
            </a:r>
            <a:r>
              <a:rPr lang="en-US" sz="1800" dirty="0"/>
              <a:t> </a:t>
            </a:r>
            <a:r>
              <a:rPr lang="en-US" sz="1800" dirty="0" err="1"/>
              <a:t>dijelovi</a:t>
            </a:r>
            <a:r>
              <a:rPr lang="en-US" sz="1800" dirty="0"/>
              <a:t> </a:t>
            </a:r>
            <a:r>
              <a:rPr lang="en-US" sz="1800" dirty="0" err="1"/>
              <a:t>petlje</a:t>
            </a:r>
            <a:r>
              <a:rPr lang="en-US" sz="1800" dirty="0"/>
              <a:t> </a:t>
            </a:r>
            <a:r>
              <a:rPr lang="en-US" sz="1800" dirty="0" err="1"/>
              <a:t>su</a:t>
            </a:r>
            <a:r>
              <a:rPr lang="en-US" sz="1800" dirty="0"/>
              <a:t>: </a:t>
            </a:r>
            <a:r>
              <a:rPr lang="en-US" sz="1800" b="1" dirty="0" err="1"/>
              <a:t>inicijalizacija</a:t>
            </a:r>
            <a:r>
              <a:rPr lang="en-US" sz="1800" dirty="0"/>
              <a:t> (int </a:t>
            </a:r>
            <a:r>
              <a:rPr lang="en-US" sz="1800" dirty="0" err="1"/>
              <a:t>i</a:t>
            </a:r>
            <a:r>
              <a:rPr lang="en-US" sz="1800" dirty="0"/>
              <a:t> = 0), </a:t>
            </a:r>
            <a:r>
              <a:rPr lang="en-US" sz="1800" b="1" dirty="0" err="1"/>
              <a:t>uslov</a:t>
            </a:r>
            <a:r>
              <a:rPr lang="en-US" sz="1800" b="1" dirty="0"/>
              <a:t> </a:t>
            </a:r>
            <a:r>
              <a:rPr lang="en-US" sz="1800" dirty="0"/>
              <a:t>(</a:t>
            </a:r>
            <a:r>
              <a:rPr lang="en-US" sz="1800" dirty="0" err="1"/>
              <a:t>i</a:t>
            </a:r>
            <a:r>
              <a:rPr lang="en-US" sz="1800" dirty="0"/>
              <a:t> &lt; 10), </a:t>
            </a:r>
            <a:r>
              <a:rPr lang="en-US" sz="1800" b="1" dirty="0" err="1"/>
              <a:t>inkrement</a:t>
            </a:r>
            <a:r>
              <a:rPr lang="en-US" sz="1800" b="1" dirty="0"/>
              <a:t> </a:t>
            </a:r>
            <a:r>
              <a:rPr lang="en-US" sz="1800" dirty="0"/>
              <a:t>(</a:t>
            </a:r>
            <a:r>
              <a:rPr lang="en-US" sz="1800" dirty="0" err="1"/>
              <a:t>i</a:t>
            </a:r>
            <a:r>
              <a:rPr lang="en-US" sz="1800" dirty="0"/>
              <a:t>++) </a:t>
            </a:r>
            <a:r>
              <a:rPr lang="en-US" sz="1800" b="1" dirty="0" err="1"/>
              <a:t>naredba</a:t>
            </a:r>
            <a:r>
              <a:rPr lang="en-US" sz="1800" dirty="0"/>
              <a:t> (</a:t>
            </a:r>
            <a:r>
              <a:rPr lang="en-US" sz="1800" dirty="0" err="1"/>
              <a:t>System.</a:t>
            </a:r>
            <a:r>
              <a:rPr lang="en-US" sz="1800" i="1" dirty="0" err="1"/>
              <a:t>out</a:t>
            </a:r>
            <a:r>
              <a:rPr lang="en-US" sz="1800" dirty="0" err="1"/>
              <a:t>.println</a:t>
            </a:r>
            <a:r>
              <a:rPr lang="en-US" sz="1800" dirty="0"/>
              <a:t>(</a:t>
            </a:r>
            <a:r>
              <a:rPr lang="en-US" sz="1800" dirty="0" err="1"/>
              <a:t>i</a:t>
            </a:r>
            <a:r>
              <a:rPr lang="en-US" sz="1800" dirty="0"/>
              <a:t>);)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800" dirty="0"/>
              <a:t>Za </a:t>
            </a:r>
            <a:r>
              <a:rPr lang="en-US" sz="1800" dirty="0" err="1"/>
              <a:t>prekidanje</a:t>
            </a:r>
            <a:r>
              <a:rPr lang="en-US" sz="1800" dirty="0"/>
              <a:t> for </a:t>
            </a:r>
            <a:r>
              <a:rPr lang="en-US" sz="1800" dirty="0" err="1"/>
              <a:t>petlje</a:t>
            </a:r>
            <a:r>
              <a:rPr lang="en-US" sz="1800" dirty="0"/>
              <a:t> </a:t>
            </a:r>
            <a:r>
              <a:rPr lang="en-US" sz="1800" dirty="0" err="1"/>
              <a:t>možemo</a:t>
            </a:r>
            <a:r>
              <a:rPr lang="en-US" sz="1800" dirty="0"/>
              <a:t> </a:t>
            </a:r>
            <a:r>
              <a:rPr lang="en-US" sz="1800" dirty="0" err="1"/>
              <a:t>koristiti</a:t>
            </a:r>
            <a:r>
              <a:rPr lang="en-US" sz="1800" dirty="0"/>
              <a:t> </a:t>
            </a:r>
            <a:r>
              <a:rPr lang="en-US" sz="1800" dirty="0" err="1"/>
              <a:t>naredbu</a:t>
            </a:r>
            <a:r>
              <a:rPr lang="en-US" sz="1800" dirty="0"/>
              <a:t> </a:t>
            </a:r>
            <a:r>
              <a:rPr lang="en-US" sz="1800" b="1" dirty="0"/>
              <a:t>break</a:t>
            </a:r>
            <a:r>
              <a:rPr lang="en-US" sz="1800" dirty="0"/>
              <a:t>.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800" dirty="0"/>
              <a:t>Za </a:t>
            </a:r>
            <a:r>
              <a:rPr lang="en-US" sz="1800" dirty="0" err="1"/>
              <a:t>preskakanje</a:t>
            </a:r>
            <a:r>
              <a:rPr lang="en-US" sz="1800" dirty="0"/>
              <a:t> </a:t>
            </a:r>
            <a:r>
              <a:rPr lang="en-US" sz="1800" dirty="0" err="1"/>
              <a:t>odgovarajuće</a:t>
            </a:r>
            <a:r>
              <a:rPr lang="en-US" sz="1800" dirty="0"/>
              <a:t> </a:t>
            </a:r>
            <a:r>
              <a:rPr lang="en-US" sz="1800" dirty="0" err="1"/>
              <a:t>iteracije</a:t>
            </a:r>
            <a:r>
              <a:rPr lang="en-US" sz="1800" dirty="0"/>
              <a:t> </a:t>
            </a:r>
            <a:r>
              <a:rPr lang="en-US" sz="1800" dirty="0" err="1"/>
              <a:t>možemo</a:t>
            </a:r>
            <a:r>
              <a:rPr lang="en-US" sz="1800" dirty="0"/>
              <a:t> </a:t>
            </a:r>
            <a:r>
              <a:rPr lang="en-US" sz="1800" dirty="0" err="1"/>
              <a:t>koristiti</a:t>
            </a:r>
            <a:r>
              <a:rPr lang="en-US" sz="1800" dirty="0"/>
              <a:t> </a:t>
            </a:r>
            <a:r>
              <a:rPr lang="en-US" sz="1800" dirty="0" err="1"/>
              <a:t>naredbu</a:t>
            </a:r>
            <a:r>
              <a:rPr lang="en-US" sz="1800" dirty="0"/>
              <a:t> </a:t>
            </a:r>
            <a:r>
              <a:rPr lang="en-US" sz="1800" b="1" dirty="0"/>
              <a:t>continue</a:t>
            </a:r>
            <a:r>
              <a:rPr lang="en-US" sz="1800" dirty="0"/>
              <a:t>.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06F8C765-D491-BC4E-849D-9A1517306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530477"/>
            <a:ext cx="6903720" cy="379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1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63766-E463-BB40-84D1-30FF556D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Java Basic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06B04-A4CC-114C-A00D-DC255A077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67624" y="2490436"/>
            <a:ext cx="9708995" cy="35671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Java je </a:t>
            </a:r>
            <a:r>
              <a:rPr lang="en-US" sz="2400" dirty="0" err="1"/>
              <a:t>objektno-orijentisani</a:t>
            </a:r>
            <a:r>
              <a:rPr lang="en-US" sz="2400" dirty="0"/>
              <a:t> </a:t>
            </a:r>
            <a:r>
              <a:rPr lang="en-US" sz="2400" dirty="0" err="1"/>
              <a:t>programski</a:t>
            </a:r>
            <a:r>
              <a:rPr lang="en-US" sz="2400" dirty="0"/>
              <a:t> </a:t>
            </a:r>
            <a:r>
              <a:rPr lang="en-US" sz="2400" dirty="0" err="1"/>
              <a:t>jezik</a:t>
            </a:r>
            <a:r>
              <a:rPr lang="en-US" sz="2400" dirty="0"/>
              <a:t> </a:t>
            </a:r>
            <a:r>
              <a:rPr lang="en-US" sz="2400" dirty="0" err="1"/>
              <a:t>visokog</a:t>
            </a:r>
            <a:r>
              <a:rPr lang="en-US" sz="2400" dirty="0"/>
              <a:t> </a:t>
            </a:r>
            <a:r>
              <a:rPr lang="en-US" sz="2400" dirty="0" err="1"/>
              <a:t>nivoa</a:t>
            </a:r>
            <a:r>
              <a:rPr lang="en-US" sz="2400" dirty="0"/>
              <a:t> I </a:t>
            </a:r>
            <a:r>
              <a:rPr lang="en-US" sz="2400" dirty="0" err="1"/>
              <a:t>platforma</a:t>
            </a:r>
            <a:endParaRPr lang="en-US" sz="2400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 err="1"/>
              <a:t>Javu</a:t>
            </a:r>
            <a:r>
              <a:rPr lang="en-US" sz="2400" dirty="0"/>
              <a:t> je </a:t>
            </a:r>
            <a:r>
              <a:rPr lang="en-US" sz="2400" dirty="0" err="1"/>
              <a:t>razvio</a:t>
            </a:r>
            <a:r>
              <a:rPr lang="en-US" sz="2400" dirty="0"/>
              <a:t> James Gosling 1995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 err="1"/>
              <a:t>Tipovi</a:t>
            </a:r>
            <a:r>
              <a:rPr lang="en-US" sz="2400" dirty="0"/>
              <a:t> java </a:t>
            </a:r>
            <a:r>
              <a:rPr lang="en-US" sz="2400" dirty="0" err="1"/>
              <a:t>aplikacija</a:t>
            </a:r>
            <a:r>
              <a:rPr lang="en-US" sz="2400" dirty="0"/>
              <a:t>: standalone </a:t>
            </a:r>
            <a:r>
              <a:rPr lang="en-US" sz="2400" dirty="0" err="1"/>
              <a:t>aplikacije</a:t>
            </a:r>
            <a:r>
              <a:rPr lang="en-US" sz="2400" dirty="0"/>
              <a:t>, web </a:t>
            </a:r>
            <a:r>
              <a:rPr lang="en-US" sz="2400" dirty="0" err="1"/>
              <a:t>aplikacije</a:t>
            </a:r>
            <a:r>
              <a:rPr lang="en-US" sz="2400" dirty="0"/>
              <a:t>, enterprise </a:t>
            </a:r>
            <a:r>
              <a:rPr lang="en-US" sz="2400" dirty="0" err="1"/>
              <a:t>aplikacije</a:t>
            </a:r>
            <a:r>
              <a:rPr lang="en-US" sz="2400" dirty="0"/>
              <a:t>, mobile </a:t>
            </a:r>
            <a:r>
              <a:rPr lang="en-US" sz="2400" dirty="0" err="1"/>
              <a:t>aplikacije</a:t>
            </a:r>
            <a:endParaRPr lang="en-US" sz="2400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Java </a:t>
            </a:r>
            <a:r>
              <a:rPr lang="en-US" sz="2400" dirty="0" err="1"/>
              <a:t>platforme</a:t>
            </a:r>
            <a:r>
              <a:rPr lang="en-US" sz="2400" dirty="0"/>
              <a:t>: Java Standard Edition, Java Enterprise Edition, Java Micro Edition, JavaFX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 err="1"/>
              <a:t>Svaka</a:t>
            </a:r>
            <a:r>
              <a:rPr lang="en-US" sz="2400" dirty="0"/>
              <a:t> </a:t>
            </a:r>
            <a:r>
              <a:rPr lang="en-US" sz="2400" dirty="0" err="1"/>
              <a:t>platforma</a:t>
            </a:r>
            <a:r>
              <a:rPr lang="en-US" sz="2400" dirty="0"/>
              <a:t>(</a:t>
            </a:r>
            <a:r>
              <a:rPr lang="en-US" sz="2400" dirty="0" err="1"/>
              <a:t>edicija</a:t>
            </a:r>
            <a:r>
              <a:rPr lang="en-US" sz="2400" dirty="0"/>
              <a:t>) </a:t>
            </a:r>
            <a:r>
              <a:rPr lang="en-US" sz="2400" dirty="0" err="1"/>
              <a:t>ima</a:t>
            </a:r>
            <a:r>
              <a:rPr lang="en-US" sz="2400" dirty="0"/>
              <a:t> </a:t>
            </a:r>
            <a:r>
              <a:rPr lang="en-US" sz="2400" dirty="0" err="1"/>
              <a:t>svoju</a:t>
            </a:r>
            <a:r>
              <a:rPr lang="en-US" sz="2400" dirty="0"/>
              <a:t> </a:t>
            </a:r>
            <a:r>
              <a:rPr lang="en-US" sz="2400" dirty="0" err="1"/>
              <a:t>verziju</a:t>
            </a:r>
            <a:r>
              <a:rPr lang="en-US" sz="2400" dirty="0"/>
              <a:t>: Java SE 17,  Java EE 8…</a:t>
            </a:r>
          </a:p>
        </p:txBody>
      </p:sp>
    </p:spTree>
    <p:extLst>
      <p:ext uri="{BB962C8B-B14F-4D97-AF65-F5344CB8AC3E}">
        <p14:creationId xmlns:p14="http://schemas.microsoft.com/office/powerpoint/2010/main" val="850235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63766-E463-BB40-84D1-30FF556D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Control Statements </a:t>
            </a:r>
          </a:p>
        </p:txBody>
      </p:sp>
      <p:sp>
        <p:nvSpPr>
          <p:cNvPr id="4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06B04-A4CC-114C-A00D-DC255A077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dirty="0" err="1"/>
              <a:t>Slično</a:t>
            </a:r>
            <a:r>
              <a:rPr lang="en-US" sz="2200" dirty="0"/>
              <a:t> </a:t>
            </a:r>
            <a:r>
              <a:rPr lang="en-US" sz="2200" dirty="0" err="1"/>
              <a:t>kao</a:t>
            </a:r>
            <a:r>
              <a:rPr lang="en-US" sz="2200" dirty="0"/>
              <a:t> </a:t>
            </a:r>
            <a:r>
              <a:rPr lang="en-US" sz="2200" dirty="0" err="1"/>
              <a:t>kod</a:t>
            </a:r>
            <a:r>
              <a:rPr lang="en-US" sz="2200" dirty="0"/>
              <a:t> for </a:t>
            </a:r>
            <a:r>
              <a:rPr lang="en-US" sz="2200" dirty="0" err="1"/>
              <a:t>petlje</a:t>
            </a:r>
            <a:r>
              <a:rPr lang="en-US" sz="2200" dirty="0"/>
              <a:t> </a:t>
            </a:r>
            <a:r>
              <a:rPr lang="en-US" sz="2200" b="1" dirty="0"/>
              <a:t>while</a:t>
            </a:r>
            <a:r>
              <a:rPr lang="en-US" sz="2200" dirty="0"/>
              <a:t> </a:t>
            </a:r>
            <a:r>
              <a:rPr lang="en-US" sz="2200" dirty="0" err="1"/>
              <a:t>petlja</a:t>
            </a:r>
            <a:r>
              <a:rPr lang="en-US" sz="2200" dirty="0"/>
              <a:t> se </a:t>
            </a:r>
            <a:r>
              <a:rPr lang="en-US" sz="2200" dirty="0" err="1"/>
              <a:t>sastoji</a:t>
            </a:r>
            <a:r>
              <a:rPr lang="en-US" sz="2200" dirty="0"/>
              <a:t> od </a:t>
            </a:r>
            <a:r>
              <a:rPr lang="en-US" sz="2200" dirty="0" err="1"/>
              <a:t>inicijalizacije</a:t>
            </a:r>
            <a:r>
              <a:rPr lang="en-US" sz="2200" dirty="0"/>
              <a:t>, </a:t>
            </a:r>
            <a:r>
              <a:rPr lang="en-US" sz="2200" dirty="0" err="1"/>
              <a:t>uslova</a:t>
            </a:r>
            <a:r>
              <a:rPr lang="en-US" sz="2200" dirty="0"/>
              <a:t>, </a:t>
            </a:r>
            <a:r>
              <a:rPr lang="en-US" sz="2200" dirty="0" err="1"/>
              <a:t>inkrementa</a:t>
            </a:r>
            <a:r>
              <a:rPr lang="en-US" sz="2200" dirty="0"/>
              <a:t>, </a:t>
            </a:r>
            <a:r>
              <a:rPr lang="en-US" sz="2200" dirty="0" err="1"/>
              <a:t>naredbe</a:t>
            </a:r>
            <a:r>
              <a:rPr lang="en-US" sz="2200" dirty="0"/>
              <a:t> I </a:t>
            </a:r>
            <a:r>
              <a:rPr lang="en-US" sz="2200" dirty="0" err="1"/>
              <a:t>inkrementa</a:t>
            </a:r>
            <a:r>
              <a:rPr lang="en-US" sz="2200" dirty="0"/>
              <a:t>.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dirty="0" err="1"/>
              <a:t>Dok</a:t>
            </a:r>
            <a:r>
              <a:rPr lang="en-US" sz="2200" dirty="0"/>
              <a:t> </a:t>
            </a:r>
            <a:r>
              <a:rPr lang="en-US" sz="2200" dirty="0" err="1"/>
              <a:t>kod</a:t>
            </a:r>
            <a:r>
              <a:rPr lang="en-US" sz="2200" dirty="0"/>
              <a:t> je </a:t>
            </a:r>
            <a:r>
              <a:rPr lang="en-US" sz="2200" dirty="0" err="1"/>
              <a:t>uslov</a:t>
            </a:r>
            <a:r>
              <a:rPr lang="en-US" sz="2200" dirty="0"/>
              <a:t> </a:t>
            </a:r>
            <a:r>
              <a:rPr lang="en-US" sz="2200" dirty="0" err="1"/>
              <a:t>ispunjen</a:t>
            </a:r>
            <a:r>
              <a:rPr lang="en-US" sz="2200" dirty="0"/>
              <a:t> </a:t>
            </a:r>
            <a:r>
              <a:rPr lang="en-US" sz="2200" dirty="0" err="1"/>
              <a:t>naredba</a:t>
            </a:r>
            <a:r>
              <a:rPr lang="en-US" sz="2200" dirty="0"/>
              <a:t> </a:t>
            </a:r>
            <a:r>
              <a:rPr lang="en-US" sz="2200" dirty="0" err="1"/>
              <a:t>će</a:t>
            </a:r>
            <a:r>
              <a:rPr lang="en-US" sz="2200" dirty="0"/>
              <a:t> se </a:t>
            </a:r>
            <a:r>
              <a:rPr lang="en-US" sz="2200" dirty="0" err="1"/>
              <a:t>izvršavati</a:t>
            </a:r>
            <a:endParaRPr lang="en-US" sz="2200" dirty="0"/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E58BBC8-BBDB-9449-B2DB-B56F74FC2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927441"/>
            <a:ext cx="6903720" cy="300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53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63766-E463-BB40-84D1-30FF556D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Control Statements </a:t>
            </a:r>
          </a:p>
        </p:txBody>
      </p:sp>
      <p:sp>
        <p:nvSpPr>
          <p:cNvPr id="5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06B04-A4CC-114C-A00D-DC255A077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dirty="0" err="1"/>
              <a:t>Slično</a:t>
            </a:r>
            <a:r>
              <a:rPr lang="en-US" sz="2200" dirty="0"/>
              <a:t> </a:t>
            </a:r>
            <a:r>
              <a:rPr lang="en-US" sz="2200" dirty="0" err="1"/>
              <a:t>kao</a:t>
            </a:r>
            <a:r>
              <a:rPr lang="en-US" sz="2200" dirty="0"/>
              <a:t> </a:t>
            </a:r>
            <a:r>
              <a:rPr lang="en-US" sz="2200" dirty="0" err="1"/>
              <a:t>kod</a:t>
            </a:r>
            <a:r>
              <a:rPr lang="en-US" sz="2200" dirty="0"/>
              <a:t> </a:t>
            </a:r>
            <a:r>
              <a:rPr lang="en-US" sz="2200" dirty="0" err="1"/>
              <a:t>wihile</a:t>
            </a:r>
            <a:r>
              <a:rPr lang="en-US" sz="2200" dirty="0"/>
              <a:t> </a:t>
            </a:r>
            <a:r>
              <a:rPr lang="en-US" sz="2200" dirty="0" err="1"/>
              <a:t>petlje</a:t>
            </a:r>
            <a:r>
              <a:rPr lang="en-US" sz="2200" dirty="0"/>
              <a:t> </a:t>
            </a:r>
            <a:r>
              <a:rPr lang="en-US" sz="2200" b="1" dirty="0"/>
              <a:t>do-while</a:t>
            </a:r>
            <a:r>
              <a:rPr lang="en-US" sz="2200" dirty="0"/>
              <a:t> </a:t>
            </a:r>
            <a:r>
              <a:rPr lang="en-US" sz="2200" dirty="0" err="1"/>
              <a:t>petlja</a:t>
            </a:r>
            <a:r>
              <a:rPr lang="en-US" sz="2200" dirty="0"/>
              <a:t> se </a:t>
            </a:r>
            <a:r>
              <a:rPr lang="en-US" sz="2200" dirty="0" err="1"/>
              <a:t>sastoji</a:t>
            </a:r>
            <a:r>
              <a:rPr lang="en-US" sz="2200" dirty="0"/>
              <a:t> od </a:t>
            </a:r>
            <a:r>
              <a:rPr lang="en-US" sz="2200" dirty="0" err="1"/>
              <a:t>inicijalizacije</a:t>
            </a:r>
            <a:r>
              <a:rPr lang="en-US" sz="2200" dirty="0"/>
              <a:t>, </a:t>
            </a:r>
            <a:r>
              <a:rPr lang="en-US" sz="2200" dirty="0" err="1"/>
              <a:t>uslova</a:t>
            </a:r>
            <a:r>
              <a:rPr lang="en-US" sz="2200" dirty="0"/>
              <a:t>, </a:t>
            </a:r>
            <a:r>
              <a:rPr lang="en-US" sz="2200" dirty="0" err="1"/>
              <a:t>inkrementa</a:t>
            </a:r>
            <a:r>
              <a:rPr lang="en-US" sz="2200" dirty="0"/>
              <a:t>, </a:t>
            </a:r>
            <a:r>
              <a:rPr lang="en-US" sz="2200" dirty="0" err="1"/>
              <a:t>naredbe</a:t>
            </a:r>
            <a:r>
              <a:rPr lang="en-US" sz="2200" dirty="0"/>
              <a:t> I </a:t>
            </a:r>
            <a:r>
              <a:rPr lang="en-US" sz="2200" dirty="0" err="1"/>
              <a:t>inkrementa</a:t>
            </a:r>
            <a:r>
              <a:rPr lang="en-US" sz="2200" dirty="0"/>
              <a:t>.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dirty="0" err="1"/>
              <a:t>Dok</a:t>
            </a:r>
            <a:r>
              <a:rPr lang="en-US" sz="2200" dirty="0"/>
              <a:t> </a:t>
            </a:r>
            <a:r>
              <a:rPr lang="en-US" sz="2200" dirty="0" err="1"/>
              <a:t>kod</a:t>
            </a:r>
            <a:r>
              <a:rPr lang="en-US" sz="2200" dirty="0"/>
              <a:t> je </a:t>
            </a:r>
            <a:r>
              <a:rPr lang="en-US" sz="2200" dirty="0" err="1"/>
              <a:t>uslov</a:t>
            </a:r>
            <a:r>
              <a:rPr lang="en-US" sz="2200" dirty="0"/>
              <a:t> </a:t>
            </a:r>
            <a:r>
              <a:rPr lang="en-US" sz="2200" dirty="0" err="1"/>
              <a:t>ispunjen</a:t>
            </a:r>
            <a:r>
              <a:rPr lang="en-US" sz="2200" dirty="0"/>
              <a:t> </a:t>
            </a:r>
            <a:r>
              <a:rPr lang="en-US" sz="2200" dirty="0" err="1"/>
              <a:t>naredba</a:t>
            </a:r>
            <a:r>
              <a:rPr lang="en-US" sz="2200" dirty="0"/>
              <a:t> </a:t>
            </a:r>
            <a:r>
              <a:rPr lang="en-US" sz="2200" dirty="0" err="1"/>
              <a:t>će</a:t>
            </a:r>
            <a:r>
              <a:rPr lang="en-US" sz="2200" dirty="0"/>
              <a:t> se </a:t>
            </a:r>
            <a:r>
              <a:rPr lang="en-US" sz="2200" dirty="0" err="1"/>
              <a:t>izvršavati</a:t>
            </a:r>
            <a:endParaRPr lang="en-US" sz="2200" dirty="0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dirty="0" err="1"/>
              <a:t>Razlika</a:t>
            </a:r>
            <a:r>
              <a:rPr lang="en-US" sz="2200" dirty="0"/>
              <a:t> u </a:t>
            </a:r>
            <a:r>
              <a:rPr lang="en-US" sz="2200" dirty="0" err="1"/>
              <a:t>odnosu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for I while </a:t>
            </a:r>
            <a:r>
              <a:rPr lang="en-US" sz="2200" dirty="0" err="1"/>
              <a:t>petlju</a:t>
            </a:r>
            <a:r>
              <a:rPr lang="en-US" sz="2200" dirty="0"/>
              <a:t> je da </a:t>
            </a:r>
            <a:r>
              <a:rPr lang="en-US" sz="2200" dirty="0" err="1"/>
              <a:t>će</a:t>
            </a:r>
            <a:r>
              <a:rPr lang="en-US" sz="2200" dirty="0"/>
              <a:t> se </a:t>
            </a:r>
            <a:r>
              <a:rPr lang="en-US" sz="2200" dirty="0" err="1"/>
              <a:t>naredba</a:t>
            </a:r>
            <a:r>
              <a:rPr lang="en-US" sz="2200" dirty="0"/>
              <a:t> </a:t>
            </a:r>
            <a:r>
              <a:rPr lang="en-US" sz="2200" b="1" dirty="0" err="1"/>
              <a:t>izvršiti</a:t>
            </a:r>
            <a:r>
              <a:rPr lang="en-US" sz="2200" b="1" dirty="0"/>
              <a:t> bar </a:t>
            </a:r>
            <a:r>
              <a:rPr lang="en-US" sz="2200" b="1" dirty="0" err="1"/>
              <a:t>jednom</a:t>
            </a:r>
            <a:r>
              <a:rPr lang="en-US" sz="2200" b="1" dirty="0"/>
              <a:t> </a:t>
            </a:r>
            <a:r>
              <a:rPr lang="en-US" sz="2200" dirty="0" err="1"/>
              <a:t>dok</a:t>
            </a:r>
            <a:r>
              <a:rPr lang="en-US" sz="2200" dirty="0"/>
              <a:t> </a:t>
            </a:r>
            <a:r>
              <a:rPr lang="en-US" sz="2200" dirty="0" err="1"/>
              <a:t>kod</a:t>
            </a:r>
            <a:r>
              <a:rPr lang="en-US" sz="2200" dirty="0"/>
              <a:t> for I while </a:t>
            </a:r>
            <a:r>
              <a:rPr lang="en-US" sz="2200" dirty="0" err="1"/>
              <a:t>petlje</a:t>
            </a:r>
            <a:r>
              <a:rPr lang="en-US" sz="2200" dirty="0"/>
              <a:t> </a:t>
            </a:r>
            <a:r>
              <a:rPr lang="en-US" sz="2200" dirty="0" err="1"/>
              <a:t>ako</a:t>
            </a:r>
            <a:r>
              <a:rPr lang="en-US" sz="2200" dirty="0"/>
              <a:t> </a:t>
            </a:r>
            <a:r>
              <a:rPr lang="en-US" sz="2200" dirty="0" err="1"/>
              <a:t>uslov</a:t>
            </a:r>
            <a:r>
              <a:rPr lang="en-US" sz="2200" dirty="0"/>
              <a:t> </a:t>
            </a:r>
            <a:r>
              <a:rPr lang="en-US" sz="2200" dirty="0" err="1"/>
              <a:t>nije</a:t>
            </a:r>
            <a:r>
              <a:rPr lang="en-US" sz="2200" dirty="0"/>
              <a:t> </a:t>
            </a:r>
            <a:r>
              <a:rPr lang="en-US" sz="2200" dirty="0" err="1"/>
              <a:t>ispunjen</a:t>
            </a:r>
            <a:r>
              <a:rPr lang="en-US" sz="2200" dirty="0"/>
              <a:t> to ne mora da </a:t>
            </a:r>
            <a:r>
              <a:rPr lang="en-US" sz="2200" dirty="0" err="1"/>
              <a:t>znači</a:t>
            </a:r>
            <a:r>
              <a:rPr lang="en-US" sz="2200" dirty="0"/>
              <a:t>.</a:t>
            </a:r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3C72690-E7EA-3746-A8A1-2FDE60957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927441"/>
            <a:ext cx="6903720" cy="300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20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63766-E463-BB40-84D1-30FF556D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Java Object Class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06B04-A4CC-114C-A00D-DC255A077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67624" y="2490436"/>
            <a:ext cx="9708995" cy="3567173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U </a:t>
            </a:r>
            <a:r>
              <a:rPr lang="en-US" sz="2400" dirty="0" err="1"/>
              <a:t>Javi</a:t>
            </a:r>
            <a:r>
              <a:rPr lang="en-US" sz="2400" dirty="0"/>
              <a:t> </a:t>
            </a:r>
            <a:r>
              <a:rPr lang="en-US" sz="2400" dirty="0" err="1"/>
              <a:t>sve</a:t>
            </a:r>
            <a:r>
              <a:rPr lang="en-US" sz="2400" dirty="0"/>
              <a:t> je </a:t>
            </a:r>
            <a:r>
              <a:rPr lang="en-US" sz="2400" dirty="0" err="1"/>
              <a:t>objekat</a:t>
            </a:r>
            <a:endParaRPr lang="en-US" sz="2400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 err="1"/>
              <a:t>Objekti</a:t>
            </a:r>
            <a:r>
              <a:rPr lang="en-US" sz="2400" dirty="0"/>
              <a:t> u </a:t>
            </a:r>
            <a:r>
              <a:rPr lang="en-US" sz="2400" dirty="0" err="1"/>
              <a:t>realnom</a:t>
            </a:r>
            <a:r>
              <a:rPr lang="en-US" sz="2400" dirty="0"/>
              <a:t> </a:t>
            </a:r>
            <a:r>
              <a:rPr lang="en-US" sz="2400" dirty="0" err="1"/>
              <a:t>svijetu</a:t>
            </a:r>
            <a:r>
              <a:rPr lang="en-US" sz="2400" dirty="0"/>
              <a:t> </a:t>
            </a:r>
            <a:r>
              <a:rPr lang="en-US" sz="2400" dirty="0" err="1"/>
              <a:t>predstavljaju</a:t>
            </a:r>
            <a:r>
              <a:rPr lang="en-US" sz="2400" dirty="0"/>
              <a:t> </a:t>
            </a:r>
            <a:r>
              <a:rPr lang="en-US" sz="2400" dirty="0" err="1"/>
              <a:t>entitete</a:t>
            </a:r>
            <a:r>
              <a:rPr lang="en-US" sz="2400" dirty="0"/>
              <a:t> </a:t>
            </a:r>
            <a:r>
              <a:rPr lang="en-US" sz="2400" dirty="0" err="1"/>
              <a:t>poput</a:t>
            </a:r>
            <a:r>
              <a:rPr lang="en-US" sz="2400" dirty="0"/>
              <a:t>: </a:t>
            </a:r>
            <a:r>
              <a:rPr lang="en-US" sz="2400" dirty="0" err="1"/>
              <a:t>olovke</a:t>
            </a:r>
            <a:r>
              <a:rPr lang="en-US" sz="2400" dirty="0"/>
              <a:t>, table, </a:t>
            </a:r>
            <a:r>
              <a:rPr lang="en-US" sz="2400" dirty="0" err="1"/>
              <a:t>kuće</a:t>
            </a:r>
            <a:r>
              <a:rPr lang="en-US" sz="2400" dirty="0"/>
              <a:t>, </a:t>
            </a:r>
            <a:r>
              <a:rPr lang="en-US" sz="2400" dirty="0" err="1"/>
              <a:t>studenta</a:t>
            </a:r>
            <a:r>
              <a:rPr lang="en-US" sz="2400" dirty="0"/>
              <a:t>, </a:t>
            </a:r>
            <a:r>
              <a:rPr lang="en-US" sz="2400" dirty="0" err="1"/>
              <a:t>računa</a:t>
            </a:r>
            <a:r>
              <a:rPr lang="en-US" sz="2400" dirty="0"/>
              <a:t>, </a:t>
            </a:r>
            <a:r>
              <a:rPr lang="en-US" sz="2400" dirty="0" err="1"/>
              <a:t>imenika</a:t>
            </a:r>
            <a:r>
              <a:rPr lang="en-US" sz="2400" dirty="0"/>
              <a:t> </a:t>
            </a:r>
            <a:r>
              <a:rPr lang="en-US" sz="2400" dirty="0" err="1"/>
              <a:t>itd</a:t>
            </a:r>
            <a:r>
              <a:rPr lang="en-US" sz="2400" dirty="0"/>
              <a:t>…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 err="1"/>
              <a:t>Obijekto-orijentisano</a:t>
            </a:r>
            <a:r>
              <a:rPr lang="en-US" sz="2400" dirty="0"/>
              <a:t> </a:t>
            </a:r>
            <a:r>
              <a:rPr lang="en-US" sz="2400" dirty="0" err="1"/>
              <a:t>programiranje</a:t>
            </a:r>
            <a:r>
              <a:rPr lang="en-US" sz="2400" dirty="0"/>
              <a:t> je </a:t>
            </a:r>
            <a:r>
              <a:rPr lang="en-US" sz="2400" dirty="0" err="1"/>
              <a:t>paradigma</a:t>
            </a:r>
            <a:r>
              <a:rPr lang="en-US" sz="2400" dirty="0"/>
              <a:t> </a:t>
            </a:r>
            <a:r>
              <a:rPr lang="en-US" sz="2400" dirty="0" err="1"/>
              <a:t>koja</a:t>
            </a:r>
            <a:r>
              <a:rPr lang="en-US" sz="2400" dirty="0"/>
              <a:t> </a:t>
            </a:r>
            <a:r>
              <a:rPr lang="en-US" sz="2400" dirty="0" err="1"/>
              <a:t>koristi</a:t>
            </a:r>
            <a:r>
              <a:rPr lang="en-US" sz="2400" dirty="0"/>
              <a:t> </a:t>
            </a:r>
            <a:r>
              <a:rPr lang="en-US" sz="2400" dirty="0" err="1"/>
              <a:t>objekte</a:t>
            </a:r>
            <a:r>
              <a:rPr lang="en-US" sz="2400" dirty="0"/>
              <a:t> I </a:t>
            </a:r>
            <a:r>
              <a:rPr lang="en-US" sz="2400" dirty="0" err="1"/>
              <a:t>klase</a:t>
            </a:r>
            <a:r>
              <a:rPr lang="en-US" sz="2400" dirty="0"/>
              <a:t> </a:t>
            </a:r>
            <a:r>
              <a:rPr lang="en-US" sz="2400" dirty="0" err="1"/>
              <a:t>kao</a:t>
            </a:r>
            <a:r>
              <a:rPr lang="en-US" sz="2400" dirty="0"/>
              <a:t> </a:t>
            </a:r>
            <a:r>
              <a:rPr lang="en-US" sz="2400" dirty="0" err="1"/>
              <a:t>metodologiju</a:t>
            </a:r>
            <a:r>
              <a:rPr lang="en-US" sz="2400" dirty="0"/>
              <a:t> I </a:t>
            </a:r>
            <a:r>
              <a:rPr lang="en-US" sz="2400" dirty="0" err="1"/>
              <a:t>na</a:t>
            </a:r>
            <a:r>
              <a:rPr lang="en-US" sz="2400" dirty="0"/>
              <a:t> </a:t>
            </a:r>
            <a:r>
              <a:rPr lang="en-US" sz="2400" dirty="0" err="1"/>
              <a:t>taj</a:t>
            </a:r>
            <a:r>
              <a:rPr lang="en-US" sz="2400" dirty="0"/>
              <a:t> </a:t>
            </a:r>
            <a:r>
              <a:rPr lang="en-US" sz="2400" dirty="0" err="1"/>
              <a:t>način</a:t>
            </a:r>
            <a:r>
              <a:rPr lang="en-US" sz="2400" dirty="0"/>
              <a:t> </a:t>
            </a:r>
            <a:r>
              <a:rPr lang="en-US" sz="2400" dirty="0" err="1"/>
              <a:t>pojednostavljuje</a:t>
            </a:r>
            <a:r>
              <a:rPr lang="en-US" sz="2400" dirty="0"/>
              <a:t> </a:t>
            </a:r>
            <a:r>
              <a:rPr lang="en-US" sz="2400" dirty="0" err="1"/>
              <a:t>modelovanje</a:t>
            </a:r>
            <a:r>
              <a:rPr lang="en-US" sz="2400" dirty="0"/>
              <a:t> </a:t>
            </a:r>
            <a:r>
              <a:rPr lang="en-US" sz="2400" dirty="0" err="1"/>
              <a:t>realnih</a:t>
            </a:r>
            <a:r>
              <a:rPr lang="en-US" sz="2400" dirty="0"/>
              <a:t> </a:t>
            </a:r>
            <a:r>
              <a:rPr lang="en-US" sz="2400" dirty="0" err="1"/>
              <a:t>sistema</a:t>
            </a:r>
            <a:endParaRPr lang="en-US" sz="2400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 err="1"/>
              <a:t>Svaki</a:t>
            </a:r>
            <a:r>
              <a:rPr lang="en-US" sz="2400" dirty="0"/>
              <a:t> </a:t>
            </a:r>
            <a:r>
              <a:rPr lang="en-US" sz="2400" dirty="0" err="1"/>
              <a:t>entitet</a:t>
            </a:r>
            <a:r>
              <a:rPr lang="en-US" sz="2400" dirty="0"/>
              <a:t> </a:t>
            </a:r>
            <a:r>
              <a:rPr lang="en-US" sz="2400" dirty="0" err="1"/>
              <a:t>koji</a:t>
            </a:r>
            <a:r>
              <a:rPr lang="en-US" sz="2400" dirty="0"/>
              <a:t> </a:t>
            </a:r>
            <a:r>
              <a:rPr lang="en-US" sz="2400" dirty="0" err="1"/>
              <a:t>ima</a:t>
            </a:r>
            <a:r>
              <a:rPr lang="en-US" sz="2400" dirty="0"/>
              <a:t> </a:t>
            </a:r>
            <a:r>
              <a:rPr lang="en-US" sz="2400" dirty="0" err="1"/>
              <a:t>neko</a:t>
            </a:r>
            <a:r>
              <a:rPr lang="en-US" sz="2400" dirty="0"/>
              <a:t> </a:t>
            </a:r>
            <a:r>
              <a:rPr lang="en-US" sz="2400" b="1" dirty="0" err="1"/>
              <a:t>stanje</a:t>
            </a:r>
            <a:r>
              <a:rPr lang="en-US" sz="2400" dirty="0"/>
              <a:t> I </a:t>
            </a:r>
            <a:r>
              <a:rPr lang="en-US" sz="2400" b="1" dirty="0" err="1"/>
              <a:t>ponašanje</a:t>
            </a:r>
            <a:r>
              <a:rPr lang="en-US" sz="2400" dirty="0"/>
              <a:t> u </a:t>
            </a:r>
            <a:r>
              <a:rPr lang="en-US" sz="2400" dirty="0" err="1"/>
              <a:t>realnom</a:t>
            </a:r>
            <a:r>
              <a:rPr lang="en-US" sz="2400" dirty="0"/>
              <a:t> </a:t>
            </a:r>
            <a:r>
              <a:rPr lang="en-US" sz="2400" dirty="0" err="1"/>
              <a:t>sistemu</a:t>
            </a:r>
            <a:r>
              <a:rPr lang="en-US" sz="2400" dirty="0"/>
              <a:t> </a:t>
            </a:r>
            <a:r>
              <a:rPr lang="en-US" sz="2400" dirty="0" err="1"/>
              <a:t>može</a:t>
            </a:r>
            <a:r>
              <a:rPr lang="en-US" sz="2400" dirty="0"/>
              <a:t> se </a:t>
            </a:r>
            <a:r>
              <a:rPr lang="en-US" sz="2400" dirty="0" err="1"/>
              <a:t>nazvati</a:t>
            </a:r>
            <a:r>
              <a:rPr lang="en-US" sz="2400" dirty="0"/>
              <a:t> </a:t>
            </a:r>
            <a:r>
              <a:rPr lang="en-US" sz="2400" dirty="0" err="1"/>
              <a:t>objekat</a:t>
            </a:r>
            <a:endParaRPr lang="en-US" sz="2400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 err="1"/>
              <a:t>Objekat</a:t>
            </a:r>
            <a:r>
              <a:rPr lang="en-US" sz="2400" dirty="0"/>
              <a:t> </a:t>
            </a:r>
            <a:r>
              <a:rPr lang="en-US" sz="2400" dirty="0" err="1"/>
              <a:t>predstavlja</a:t>
            </a:r>
            <a:r>
              <a:rPr lang="en-US" sz="2400" dirty="0"/>
              <a:t> </a:t>
            </a:r>
            <a:r>
              <a:rPr lang="en-US" sz="2400" dirty="0" err="1"/>
              <a:t>instancu</a:t>
            </a:r>
            <a:r>
              <a:rPr lang="en-US" sz="2400" dirty="0"/>
              <a:t> </a:t>
            </a:r>
            <a:r>
              <a:rPr lang="en-US" sz="2400" dirty="0" err="1"/>
              <a:t>neke</a:t>
            </a:r>
            <a:r>
              <a:rPr lang="en-US" sz="2400" dirty="0"/>
              <a:t> </a:t>
            </a:r>
            <a:r>
              <a:rPr lang="en-US" sz="2400" dirty="0" err="1"/>
              <a:t>klase</a:t>
            </a:r>
            <a:endParaRPr lang="en-US" sz="2400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 err="1"/>
              <a:t>Klasa</a:t>
            </a:r>
            <a:r>
              <a:rPr lang="en-US" sz="2400" dirty="0"/>
              <a:t> </a:t>
            </a:r>
            <a:r>
              <a:rPr lang="en-US" sz="2400" dirty="0" err="1"/>
              <a:t>predstvalja</a:t>
            </a:r>
            <a:r>
              <a:rPr lang="en-US" sz="2400" dirty="0"/>
              <a:t> </a:t>
            </a:r>
            <a:r>
              <a:rPr lang="en-US" sz="2400" dirty="0" err="1"/>
              <a:t>šablon</a:t>
            </a:r>
            <a:r>
              <a:rPr lang="en-US" sz="2400" dirty="0"/>
              <a:t> po </a:t>
            </a:r>
            <a:r>
              <a:rPr lang="en-US" sz="2400" dirty="0" err="1"/>
              <a:t>kome</a:t>
            </a:r>
            <a:r>
              <a:rPr lang="en-US" sz="2400" dirty="0"/>
              <a:t> se </a:t>
            </a:r>
            <a:r>
              <a:rPr lang="en-US" sz="2400" dirty="0" err="1"/>
              <a:t>instanciraju</a:t>
            </a:r>
            <a:r>
              <a:rPr lang="en-US" sz="2400" dirty="0"/>
              <a:t> </a:t>
            </a:r>
            <a:r>
              <a:rPr lang="en-US" sz="2400" dirty="0" err="1"/>
              <a:t>objekti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7752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63766-E463-BB40-84D1-30FF556D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Java Object Class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06B04-A4CC-114C-A00D-DC255A077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67624" y="2490436"/>
            <a:ext cx="9708995" cy="3567173"/>
          </a:xfr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 err="1"/>
              <a:t>Primjer</a:t>
            </a:r>
            <a:r>
              <a:rPr lang="en-US" sz="2400" dirty="0"/>
              <a:t>: </a:t>
            </a:r>
            <a:r>
              <a:rPr lang="en-US" sz="2400" dirty="0" err="1"/>
              <a:t>posmatrajmo</a:t>
            </a:r>
            <a:r>
              <a:rPr lang="en-US" sz="2400" dirty="0"/>
              <a:t> </a:t>
            </a:r>
            <a:r>
              <a:rPr lang="en-US" sz="2400" dirty="0" err="1"/>
              <a:t>realni</a:t>
            </a:r>
            <a:r>
              <a:rPr lang="en-US" sz="2400" dirty="0"/>
              <a:t> </a:t>
            </a:r>
            <a:r>
              <a:rPr lang="en-US" sz="2400" dirty="0" err="1"/>
              <a:t>entitet</a:t>
            </a:r>
            <a:r>
              <a:rPr lang="en-US" sz="2400" dirty="0"/>
              <a:t> (</a:t>
            </a:r>
            <a:r>
              <a:rPr lang="en-US" sz="2400" dirty="0" err="1"/>
              <a:t>objekat</a:t>
            </a:r>
            <a:r>
              <a:rPr lang="en-US" sz="2400" dirty="0"/>
              <a:t>) – </a:t>
            </a:r>
            <a:r>
              <a:rPr lang="en-US" sz="2400" b="1" dirty="0"/>
              <a:t>student</a:t>
            </a:r>
            <a:r>
              <a:rPr lang="en-US" sz="2400" dirty="0"/>
              <a:t>. </a:t>
            </a:r>
            <a:r>
              <a:rPr lang="en-US" sz="2400" dirty="0" err="1"/>
              <a:t>Koje</a:t>
            </a:r>
            <a:r>
              <a:rPr lang="en-US" sz="2400" dirty="0"/>
              <a:t> </a:t>
            </a:r>
            <a:r>
              <a:rPr lang="en-US" sz="2400" dirty="0" err="1"/>
              <a:t>su</a:t>
            </a:r>
            <a:r>
              <a:rPr lang="en-US" sz="2400" dirty="0"/>
              <a:t> </a:t>
            </a:r>
            <a:r>
              <a:rPr lang="en-US" sz="2400" dirty="0" err="1"/>
              <a:t>njegove</a:t>
            </a:r>
            <a:r>
              <a:rPr lang="en-US" sz="2400" dirty="0"/>
              <a:t> </a:t>
            </a:r>
            <a:r>
              <a:rPr lang="en-US" sz="2400" dirty="0" err="1"/>
              <a:t>osobine</a:t>
            </a:r>
            <a:r>
              <a:rPr lang="en-US" sz="2400" dirty="0"/>
              <a:t>? </a:t>
            </a:r>
            <a:r>
              <a:rPr lang="en-US" sz="2400" dirty="0" err="1"/>
              <a:t>Kakva</a:t>
            </a:r>
            <a:r>
              <a:rPr lang="en-US" sz="2400" dirty="0"/>
              <a:t> </a:t>
            </a:r>
            <a:r>
              <a:rPr lang="en-US" sz="2400" dirty="0" err="1"/>
              <a:t>su</a:t>
            </a:r>
            <a:r>
              <a:rPr lang="en-US" sz="2400" dirty="0"/>
              <a:t> </a:t>
            </a:r>
            <a:r>
              <a:rPr lang="en-US" sz="2400" dirty="0" err="1"/>
              <a:t>njegova</a:t>
            </a:r>
            <a:r>
              <a:rPr lang="en-US" sz="2400" dirty="0"/>
              <a:t> </a:t>
            </a:r>
            <a:r>
              <a:rPr lang="en-US" sz="2400" dirty="0" err="1"/>
              <a:t>ponašanja</a:t>
            </a:r>
            <a:r>
              <a:rPr lang="en-US" sz="2400" dirty="0"/>
              <a:t>?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b="1" dirty="0" err="1"/>
              <a:t>Osobine</a:t>
            </a:r>
            <a:r>
              <a:rPr lang="en-US" sz="2400" dirty="0"/>
              <a:t> </a:t>
            </a:r>
            <a:r>
              <a:rPr lang="en-US" sz="2400" dirty="0" err="1"/>
              <a:t>studenta</a:t>
            </a:r>
            <a:r>
              <a:rPr lang="en-US" sz="2400" dirty="0"/>
              <a:t>: </a:t>
            </a:r>
            <a:r>
              <a:rPr lang="en-US" sz="2400" dirty="0" err="1"/>
              <a:t>ime</a:t>
            </a:r>
            <a:r>
              <a:rPr lang="en-US" sz="2400" dirty="0"/>
              <a:t>, </a:t>
            </a:r>
            <a:r>
              <a:rPr lang="en-US" sz="2400" dirty="0" err="1"/>
              <a:t>prosjek</a:t>
            </a:r>
            <a:r>
              <a:rPr lang="en-US" sz="2400" dirty="0"/>
              <a:t>, </a:t>
            </a:r>
            <a:r>
              <a:rPr lang="en-US" sz="2400" dirty="0" err="1"/>
              <a:t>broj</a:t>
            </a:r>
            <a:r>
              <a:rPr lang="en-US" sz="2400" dirty="0"/>
              <a:t> </a:t>
            </a:r>
            <a:r>
              <a:rPr lang="en-US" sz="2400" dirty="0" err="1"/>
              <a:t>indeksa</a:t>
            </a:r>
            <a:r>
              <a:rPr lang="en-US" sz="2400" dirty="0"/>
              <a:t>, </a:t>
            </a:r>
            <a:r>
              <a:rPr lang="en-US" sz="2400" dirty="0" err="1"/>
              <a:t>težina</a:t>
            </a:r>
            <a:r>
              <a:rPr lang="en-US" sz="2400" dirty="0"/>
              <a:t>, </a:t>
            </a:r>
            <a:r>
              <a:rPr lang="en-US" sz="2400" dirty="0" err="1"/>
              <a:t>visina</a:t>
            </a:r>
            <a:r>
              <a:rPr lang="en-US" sz="2400" dirty="0"/>
              <a:t>, </a:t>
            </a:r>
            <a:r>
              <a:rPr lang="en-US" sz="2400" dirty="0" err="1"/>
              <a:t>državljanstvo</a:t>
            </a:r>
            <a:r>
              <a:rPr lang="en-US" sz="2400" dirty="0"/>
              <a:t>, </a:t>
            </a:r>
            <a:r>
              <a:rPr lang="en-US" sz="2400" dirty="0" err="1"/>
              <a:t>omiljeno</a:t>
            </a:r>
            <a:r>
              <a:rPr lang="en-US" sz="2400" dirty="0"/>
              <a:t> </a:t>
            </a:r>
            <a:r>
              <a:rPr lang="en-US" sz="2400" dirty="0" err="1"/>
              <a:t>jelo</a:t>
            </a:r>
            <a:r>
              <a:rPr lang="en-US" sz="2400" dirty="0"/>
              <a:t>, </a:t>
            </a:r>
            <a:r>
              <a:rPr lang="en-US" sz="2400" dirty="0" err="1"/>
              <a:t>stipendija</a:t>
            </a:r>
            <a:r>
              <a:rPr lang="en-US" sz="2400" dirty="0"/>
              <a:t> </a:t>
            </a:r>
            <a:r>
              <a:rPr lang="en-US" sz="2400" dirty="0" err="1"/>
              <a:t>itd</a:t>
            </a:r>
            <a:r>
              <a:rPr lang="en-US" sz="2400" dirty="0"/>
              <a:t>… </a:t>
            </a:r>
            <a:r>
              <a:rPr lang="en-US" sz="2400" dirty="0" err="1"/>
              <a:t>Imamo</a:t>
            </a:r>
            <a:r>
              <a:rPr lang="en-US" sz="2400" dirty="0"/>
              <a:t> </a:t>
            </a:r>
            <a:r>
              <a:rPr lang="en-US" sz="2400" dirty="0" err="1"/>
              <a:t>konačno</a:t>
            </a:r>
            <a:r>
              <a:rPr lang="en-US" sz="2400" dirty="0"/>
              <a:t> </a:t>
            </a:r>
            <a:r>
              <a:rPr lang="en-US" sz="2400" dirty="0" err="1"/>
              <a:t>mnogo</a:t>
            </a:r>
            <a:r>
              <a:rPr lang="en-US" sz="2400" dirty="0"/>
              <a:t> </a:t>
            </a:r>
            <a:r>
              <a:rPr lang="en-US" sz="2400" dirty="0" err="1"/>
              <a:t>osobina</a:t>
            </a:r>
            <a:r>
              <a:rPr lang="en-US" sz="2400" dirty="0"/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b="1" dirty="0" err="1"/>
              <a:t>Ponašanja</a:t>
            </a:r>
            <a:r>
              <a:rPr lang="en-US" sz="2400" dirty="0"/>
              <a:t> </a:t>
            </a:r>
            <a:r>
              <a:rPr lang="en-US" sz="2400" dirty="0" err="1"/>
              <a:t>studenta</a:t>
            </a:r>
            <a:r>
              <a:rPr lang="en-US" sz="2400" dirty="0"/>
              <a:t>: </a:t>
            </a:r>
            <a:r>
              <a:rPr lang="en-US" sz="2400" dirty="0" err="1"/>
              <a:t>prosjek</a:t>
            </a:r>
            <a:r>
              <a:rPr lang="en-US" sz="2400" dirty="0"/>
              <a:t> </a:t>
            </a:r>
            <a:r>
              <a:rPr lang="en-US" sz="2400" dirty="0" err="1"/>
              <a:t>studenta</a:t>
            </a:r>
            <a:r>
              <a:rPr lang="en-US" sz="2400" dirty="0"/>
              <a:t> </a:t>
            </a:r>
            <a:r>
              <a:rPr lang="en-US" sz="2400" dirty="0" err="1"/>
              <a:t>zavisi</a:t>
            </a:r>
            <a:r>
              <a:rPr lang="en-US" sz="2400" dirty="0"/>
              <a:t> od </a:t>
            </a:r>
            <a:r>
              <a:rPr lang="en-US" sz="2400" dirty="0" err="1"/>
              <a:t>njegovog</a:t>
            </a:r>
            <a:r>
              <a:rPr lang="en-US" sz="2400" dirty="0"/>
              <a:t> </a:t>
            </a:r>
            <a:r>
              <a:rPr lang="en-US" sz="2400" dirty="0" err="1"/>
              <a:t>truda</a:t>
            </a:r>
            <a:r>
              <a:rPr lang="en-US" sz="2400" dirty="0"/>
              <a:t> I </a:t>
            </a:r>
            <a:r>
              <a:rPr lang="en-US" sz="2400" dirty="0" err="1"/>
              <a:t>profesora</a:t>
            </a:r>
            <a:r>
              <a:rPr lang="en-US" sz="2400" dirty="0"/>
              <a:t>, </a:t>
            </a:r>
            <a:r>
              <a:rPr lang="en-US" sz="2400" dirty="0" err="1"/>
              <a:t>ime</a:t>
            </a:r>
            <a:r>
              <a:rPr lang="en-US" sz="2400" dirty="0"/>
              <a:t> </a:t>
            </a:r>
            <a:r>
              <a:rPr lang="en-US" sz="2400" dirty="0" err="1"/>
              <a:t>studenta</a:t>
            </a:r>
            <a:r>
              <a:rPr lang="en-US" sz="2400" dirty="0"/>
              <a:t> </a:t>
            </a:r>
            <a:r>
              <a:rPr lang="en-US" sz="2400" dirty="0" err="1"/>
              <a:t>ostaje</a:t>
            </a:r>
            <a:r>
              <a:rPr lang="en-US" sz="2400" dirty="0"/>
              <a:t> </a:t>
            </a:r>
            <a:r>
              <a:rPr lang="en-US" sz="2400" dirty="0" err="1"/>
              <a:t>isto</a:t>
            </a:r>
            <a:r>
              <a:rPr lang="en-US" sz="2400" dirty="0"/>
              <a:t>, </a:t>
            </a:r>
            <a:r>
              <a:rPr lang="en-US" sz="2400" dirty="0" err="1"/>
              <a:t>težina</a:t>
            </a:r>
            <a:r>
              <a:rPr lang="en-US" sz="2400" dirty="0"/>
              <a:t> </a:t>
            </a:r>
            <a:r>
              <a:rPr lang="en-US" sz="2400" dirty="0" err="1"/>
              <a:t>studenta</a:t>
            </a:r>
            <a:r>
              <a:rPr lang="en-US" sz="2400" dirty="0"/>
              <a:t> se </a:t>
            </a:r>
            <a:r>
              <a:rPr lang="en-US" sz="2400" dirty="0" err="1"/>
              <a:t>mijenja</a:t>
            </a:r>
            <a:r>
              <a:rPr lang="en-US" sz="2400" dirty="0"/>
              <a:t>, </a:t>
            </a:r>
            <a:r>
              <a:rPr lang="en-US" sz="2400" dirty="0" err="1"/>
              <a:t>broj</a:t>
            </a:r>
            <a:r>
              <a:rPr lang="en-US" sz="2400" dirty="0"/>
              <a:t> </a:t>
            </a:r>
            <a:r>
              <a:rPr lang="en-US" sz="2400" dirty="0" err="1"/>
              <a:t>indeksa</a:t>
            </a:r>
            <a:r>
              <a:rPr lang="en-US" sz="2400" dirty="0"/>
              <a:t> </a:t>
            </a:r>
            <a:r>
              <a:rPr lang="en-US" sz="2400" dirty="0" err="1"/>
              <a:t>odredjuje</a:t>
            </a:r>
            <a:r>
              <a:rPr lang="en-US" sz="2400" dirty="0"/>
              <a:t> </a:t>
            </a:r>
            <a:r>
              <a:rPr lang="en-US" sz="2400" dirty="0" err="1"/>
              <a:t>studentska</a:t>
            </a:r>
            <a:r>
              <a:rPr lang="en-US" sz="2400" dirty="0"/>
              <a:t> </a:t>
            </a:r>
            <a:r>
              <a:rPr lang="en-US" sz="2400" dirty="0" err="1"/>
              <a:t>služba</a:t>
            </a:r>
            <a:r>
              <a:rPr lang="en-US" sz="2400" dirty="0"/>
              <a:t> I </a:t>
            </a:r>
            <a:r>
              <a:rPr lang="en-US" sz="2400" dirty="0" err="1"/>
              <a:t>ostaje</a:t>
            </a:r>
            <a:r>
              <a:rPr lang="en-US" sz="2400" dirty="0"/>
              <a:t> </a:t>
            </a:r>
            <a:r>
              <a:rPr lang="en-US" sz="2400" dirty="0" err="1"/>
              <a:t>stalan</a:t>
            </a:r>
            <a:r>
              <a:rPr lang="en-US" sz="2400" dirty="0"/>
              <a:t>, </a:t>
            </a:r>
            <a:r>
              <a:rPr lang="en-US" sz="2400" dirty="0" err="1"/>
              <a:t>zavisko</a:t>
            </a:r>
            <a:r>
              <a:rPr lang="en-US" sz="2400" dirty="0"/>
              <a:t> da li je </a:t>
            </a:r>
            <a:r>
              <a:rPr lang="en-US" sz="2400" dirty="0" err="1"/>
              <a:t>jede</a:t>
            </a:r>
            <a:r>
              <a:rPr lang="en-US" sz="2400" dirty="0"/>
              <a:t> </a:t>
            </a:r>
            <a:r>
              <a:rPr lang="en-US" sz="2400" dirty="0" err="1"/>
              <a:t>kući</a:t>
            </a:r>
            <a:r>
              <a:rPr lang="en-US" sz="2400" dirty="0"/>
              <a:t> </a:t>
            </a:r>
            <a:r>
              <a:rPr lang="en-US" sz="2400" dirty="0" err="1"/>
              <a:t>ili</a:t>
            </a:r>
            <a:r>
              <a:rPr lang="en-US" sz="2400" dirty="0"/>
              <a:t> u </a:t>
            </a:r>
            <a:r>
              <a:rPr lang="en-US" sz="2400" dirty="0" err="1"/>
              <a:t>menzi</a:t>
            </a:r>
            <a:r>
              <a:rPr lang="en-US" sz="2400" dirty="0"/>
              <a:t> </a:t>
            </a:r>
            <a:r>
              <a:rPr lang="en-US" sz="2400" dirty="0" err="1"/>
              <a:t>omiljeno</a:t>
            </a:r>
            <a:r>
              <a:rPr lang="en-US" sz="2400" dirty="0"/>
              <a:t> </a:t>
            </a:r>
            <a:r>
              <a:rPr lang="en-US" sz="2400" dirty="0" err="1"/>
              <a:t>jelo</a:t>
            </a:r>
            <a:r>
              <a:rPr lang="en-US" sz="2400" dirty="0"/>
              <a:t> je </a:t>
            </a:r>
            <a:r>
              <a:rPr lang="en-US" sz="2400" dirty="0" err="1"/>
              <a:t>drugačije</a:t>
            </a:r>
            <a:r>
              <a:rPr lang="en-US" sz="2400" dirty="0"/>
              <a:t>, </a:t>
            </a:r>
            <a:r>
              <a:rPr lang="en-US" sz="2400" dirty="0" err="1"/>
              <a:t>stipendija</a:t>
            </a:r>
            <a:r>
              <a:rPr lang="en-US" sz="2400" dirty="0"/>
              <a:t> </a:t>
            </a:r>
            <a:r>
              <a:rPr lang="en-US" sz="2400" dirty="0" err="1"/>
              <a:t>zavisi</a:t>
            </a:r>
            <a:r>
              <a:rPr lang="en-US" sz="2400" dirty="0"/>
              <a:t> od </a:t>
            </a:r>
            <a:r>
              <a:rPr lang="en-US" sz="2400" dirty="0" err="1"/>
              <a:t>prosjeka</a:t>
            </a:r>
            <a:r>
              <a:rPr lang="en-US" sz="2400" dirty="0"/>
              <a:t> I </a:t>
            </a:r>
            <a:r>
              <a:rPr lang="en-US" sz="2400" dirty="0" err="1"/>
              <a:t>primanja</a:t>
            </a:r>
            <a:r>
              <a:rPr lang="en-US" sz="2400" dirty="0"/>
              <a:t> u </a:t>
            </a:r>
            <a:r>
              <a:rPr lang="en-US" sz="2400" dirty="0" err="1"/>
              <a:t>porodici</a:t>
            </a:r>
            <a:r>
              <a:rPr lang="en-US" sz="2400" dirty="0"/>
              <a:t>, </a:t>
            </a:r>
            <a:r>
              <a:rPr lang="en-US" sz="2400" dirty="0" err="1"/>
              <a:t>itd</a:t>
            </a:r>
            <a:r>
              <a:rPr lang="en-US" sz="2400" dirty="0"/>
              <a:t>… </a:t>
            </a:r>
            <a:r>
              <a:rPr lang="en-US" sz="2400" dirty="0" err="1"/>
              <a:t>Imamo</a:t>
            </a:r>
            <a:r>
              <a:rPr lang="en-US" sz="2400" dirty="0"/>
              <a:t> </a:t>
            </a:r>
            <a:r>
              <a:rPr lang="en-US" sz="2400" dirty="0" err="1"/>
              <a:t>konačno</a:t>
            </a:r>
            <a:r>
              <a:rPr lang="en-US" sz="2400" dirty="0"/>
              <a:t> </a:t>
            </a:r>
            <a:r>
              <a:rPr lang="en-US" sz="2400" dirty="0" err="1"/>
              <a:t>mnogo</a:t>
            </a:r>
            <a:r>
              <a:rPr lang="en-US" sz="2400" dirty="0"/>
              <a:t> </a:t>
            </a:r>
            <a:r>
              <a:rPr lang="en-US" sz="2400" dirty="0" err="1"/>
              <a:t>različitih</a:t>
            </a:r>
            <a:r>
              <a:rPr lang="en-US" sz="2400" dirty="0"/>
              <a:t> </a:t>
            </a:r>
            <a:r>
              <a:rPr lang="en-US" sz="2400" dirty="0" err="1"/>
              <a:t>ponašanja</a:t>
            </a:r>
            <a:r>
              <a:rPr lang="en-US" sz="2400" dirty="0"/>
              <a:t> </a:t>
            </a:r>
            <a:r>
              <a:rPr lang="en-US" sz="2400" dirty="0" err="1"/>
              <a:t>koje</a:t>
            </a:r>
            <a:r>
              <a:rPr lang="en-US" sz="2400" dirty="0"/>
              <a:t> </a:t>
            </a:r>
            <a:r>
              <a:rPr lang="en-US" sz="2400" dirty="0" err="1"/>
              <a:t>zavise</a:t>
            </a:r>
            <a:r>
              <a:rPr lang="en-US" sz="2400" dirty="0"/>
              <a:t> od </a:t>
            </a:r>
            <a:r>
              <a:rPr lang="en-US" sz="2400" dirty="0" err="1"/>
              <a:t>raznih</a:t>
            </a:r>
            <a:r>
              <a:rPr lang="en-US" sz="2400" dirty="0"/>
              <a:t> </a:t>
            </a:r>
            <a:r>
              <a:rPr lang="en-US" sz="2400" dirty="0" err="1"/>
              <a:t>faktora</a:t>
            </a:r>
            <a:r>
              <a:rPr lang="en-US" sz="2400" dirty="0"/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b="1" dirty="0" err="1">
                <a:solidFill>
                  <a:srgbClr val="C00000"/>
                </a:solidFill>
              </a:rPr>
              <a:t>Realni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 err="1">
                <a:solidFill>
                  <a:srgbClr val="C00000"/>
                </a:solidFill>
              </a:rPr>
              <a:t>objekat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sz="2400" b="1" dirty="0" err="1">
                <a:solidFill>
                  <a:srgbClr val="C00000"/>
                </a:solidFill>
                <a:sym typeface="Wingdings" pitchFamily="2" charset="2"/>
              </a:rPr>
              <a:t>entitet</a:t>
            </a:r>
            <a:r>
              <a:rPr lang="en-US" sz="2400" b="1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sym typeface="Wingdings" pitchFamily="2" charset="2"/>
              </a:rPr>
              <a:t>koji</a:t>
            </a:r>
            <a:r>
              <a:rPr lang="en-US" sz="2400" b="1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sym typeface="Wingdings" pitchFamily="2" charset="2"/>
              </a:rPr>
              <a:t>ima</a:t>
            </a:r>
            <a:r>
              <a:rPr lang="en-US" sz="2400" b="1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sym typeface="Wingdings" pitchFamily="2" charset="2"/>
              </a:rPr>
              <a:t>osobine</a:t>
            </a:r>
            <a:r>
              <a:rPr lang="en-US" sz="2400" b="1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sym typeface="Wingdings" pitchFamily="2" charset="2"/>
              </a:rPr>
              <a:t>i</a:t>
            </a:r>
            <a:r>
              <a:rPr lang="en-US" sz="2400" b="1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sym typeface="Wingdings" pitchFamily="2" charset="2"/>
              </a:rPr>
              <a:t>ponašanja</a:t>
            </a:r>
            <a:r>
              <a:rPr lang="en-US" sz="2400" b="1" dirty="0">
                <a:solidFill>
                  <a:srgbClr val="C00000"/>
                </a:solidFill>
                <a:sym typeface="Wingdings" pitchFamily="2" charset="2"/>
              </a:rPr>
              <a:t> </a:t>
            </a:r>
            <a:r>
              <a:rPr lang="en-US" sz="2400" b="1" dirty="0" err="1">
                <a:solidFill>
                  <a:srgbClr val="C00000"/>
                </a:solidFill>
                <a:sym typeface="Wingdings" pitchFamily="2" charset="2"/>
              </a:rPr>
              <a:t>odabrati</a:t>
            </a:r>
            <a:r>
              <a:rPr lang="en-US" sz="2400" b="1" dirty="0">
                <a:solidFill>
                  <a:srgbClr val="C00000"/>
                </a:solidFill>
                <a:sym typeface="Wingdings" pitchFamily="2" charset="2"/>
              </a:rPr>
              <a:t> one </a:t>
            </a:r>
            <a:r>
              <a:rPr lang="en-US" sz="2400" b="1" dirty="0" err="1">
                <a:solidFill>
                  <a:srgbClr val="C00000"/>
                </a:solidFill>
                <a:sym typeface="Wingdings" pitchFamily="2" charset="2"/>
              </a:rPr>
              <a:t>osobine</a:t>
            </a:r>
            <a:r>
              <a:rPr lang="en-US" sz="2400" b="1" dirty="0">
                <a:solidFill>
                  <a:srgbClr val="C00000"/>
                </a:solidFill>
                <a:sym typeface="Wingdings" pitchFamily="2" charset="2"/>
              </a:rPr>
              <a:t> I </a:t>
            </a:r>
            <a:r>
              <a:rPr lang="en-US" sz="2400" b="1" dirty="0" err="1">
                <a:solidFill>
                  <a:srgbClr val="C00000"/>
                </a:solidFill>
                <a:sym typeface="Wingdings" pitchFamily="2" charset="2"/>
              </a:rPr>
              <a:t>ponašanje</a:t>
            </a:r>
            <a:r>
              <a:rPr lang="en-US" sz="2400" b="1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sym typeface="Wingdings" pitchFamily="2" charset="2"/>
              </a:rPr>
              <a:t>koje</a:t>
            </a:r>
            <a:r>
              <a:rPr lang="en-US" sz="2400" b="1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sym typeface="Wingdings" pitchFamily="2" charset="2"/>
              </a:rPr>
              <a:t>su</a:t>
            </a:r>
            <a:r>
              <a:rPr lang="en-US" sz="2400" b="1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sym typeface="Wingdings" pitchFamily="2" charset="2"/>
              </a:rPr>
              <a:t>bitne</a:t>
            </a:r>
            <a:r>
              <a:rPr lang="en-US" sz="2400" b="1" dirty="0">
                <a:solidFill>
                  <a:srgbClr val="C00000"/>
                </a:solidFill>
                <a:sym typeface="Wingdings" pitchFamily="2" charset="2"/>
              </a:rPr>
              <a:t> za problem </a:t>
            </a:r>
            <a:r>
              <a:rPr lang="en-US" sz="2400" b="1" dirty="0" err="1">
                <a:solidFill>
                  <a:srgbClr val="C00000"/>
                </a:solidFill>
                <a:sym typeface="Wingdings" pitchFamily="2" charset="2"/>
              </a:rPr>
              <a:t>koji</a:t>
            </a:r>
            <a:r>
              <a:rPr lang="en-US" sz="2400" b="1" dirty="0">
                <a:solidFill>
                  <a:srgbClr val="C00000"/>
                </a:solidFill>
                <a:sym typeface="Wingdings" pitchFamily="2" charset="2"/>
              </a:rPr>
              <a:t> se </a:t>
            </a:r>
            <a:r>
              <a:rPr lang="en-US" sz="2400" b="1" dirty="0" err="1">
                <a:solidFill>
                  <a:srgbClr val="C00000"/>
                </a:solidFill>
                <a:sym typeface="Wingdings" pitchFamily="2" charset="2"/>
              </a:rPr>
              <a:t>analizira</a:t>
            </a:r>
            <a:r>
              <a:rPr lang="en-US" sz="2400" b="1" dirty="0">
                <a:solidFill>
                  <a:srgbClr val="C00000"/>
                </a:solidFill>
                <a:sym typeface="Wingdings" pitchFamily="2" charset="2"/>
              </a:rPr>
              <a:t> </a:t>
            </a:r>
            <a:r>
              <a:rPr lang="en-US" sz="2400" b="1" dirty="0" err="1">
                <a:solidFill>
                  <a:srgbClr val="C00000"/>
                </a:solidFill>
                <a:sym typeface="Wingdings" pitchFamily="2" charset="2"/>
              </a:rPr>
              <a:t>objekat</a:t>
            </a:r>
            <a:r>
              <a:rPr lang="en-US" sz="2400" b="1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sym typeface="Wingdings" pitchFamily="2" charset="2"/>
              </a:rPr>
              <a:t>koji</a:t>
            </a:r>
            <a:r>
              <a:rPr lang="en-US" sz="2400" b="1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sym typeface="Wingdings" pitchFamily="2" charset="2"/>
              </a:rPr>
              <a:t>treba</a:t>
            </a:r>
            <a:r>
              <a:rPr lang="en-US" sz="2400" b="1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sym typeface="Wingdings" pitchFamily="2" charset="2"/>
              </a:rPr>
              <a:t>programeru</a:t>
            </a:r>
            <a:endParaRPr lang="en-US" sz="2400" b="1" dirty="0">
              <a:solidFill>
                <a:srgbClr val="C00000"/>
              </a:solidFill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>
                <a:sym typeface="Wingdings" pitchFamily="2" charset="2"/>
              </a:rPr>
              <a:t>Student  </a:t>
            </a:r>
            <a:r>
              <a:rPr lang="en-US" sz="2400" b="1" dirty="0">
                <a:solidFill>
                  <a:srgbClr val="00B050"/>
                </a:solidFill>
                <a:sym typeface="Wingdings" pitchFamily="2" charset="2"/>
              </a:rPr>
              <a:t>{</a:t>
            </a:r>
            <a:r>
              <a:rPr lang="en-US" sz="2400" dirty="0" err="1">
                <a:solidFill>
                  <a:srgbClr val="00B050"/>
                </a:solidFill>
                <a:sym typeface="Wingdings" pitchFamily="2" charset="2"/>
              </a:rPr>
              <a:t>ime</a:t>
            </a:r>
            <a:r>
              <a:rPr lang="en-US" sz="2400" dirty="0">
                <a:solidFill>
                  <a:srgbClr val="00B050"/>
                </a:solidFill>
                <a:sym typeface="Wingdings" pitchFamily="2" charset="2"/>
              </a:rPr>
              <a:t>, </a:t>
            </a:r>
            <a:r>
              <a:rPr lang="en-US" sz="2400" dirty="0" err="1">
                <a:solidFill>
                  <a:srgbClr val="00B050"/>
                </a:solidFill>
                <a:sym typeface="Wingdings" pitchFamily="2" charset="2"/>
              </a:rPr>
              <a:t>visina</a:t>
            </a:r>
            <a:r>
              <a:rPr lang="en-US" sz="2400" dirty="0">
                <a:solidFill>
                  <a:srgbClr val="00B050"/>
                </a:solidFill>
                <a:sym typeface="Wingdings" pitchFamily="2" charset="2"/>
              </a:rPr>
              <a:t>, </a:t>
            </a:r>
            <a:r>
              <a:rPr lang="en-US" sz="2400" dirty="0" err="1">
                <a:solidFill>
                  <a:srgbClr val="00B050"/>
                </a:solidFill>
                <a:sym typeface="Wingdings" pitchFamily="2" charset="2"/>
              </a:rPr>
              <a:t>brojIndeksa</a:t>
            </a:r>
            <a:r>
              <a:rPr lang="en-US" sz="2400" dirty="0">
                <a:solidFill>
                  <a:srgbClr val="00B050"/>
                </a:solidFill>
                <a:sym typeface="Wingdings" pitchFamily="2" charset="2"/>
              </a:rPr>
              <a:t>, </a:t>
            </a:r>
            <a:r>
              <a:rPr lang="en-US" sz="2400" dirty="0" err="1">
                <a:solidFill>
                  <a:srgbClr val="00B050"/>
                </a:solidFill>
                <a:sym typeface="Wingdings" pitchFamily="2" charset="2"/>
              </a:rPr>
              <a:t>drzavljanstvo</a:t>
            </a:r>
            <a:r>
              <a:rPr lang="en-US" sz="2400" dirty="0">
                <a:solidFill>
                  <a:srgbClr val="00B050"/>
                </a:solidFill>
                <a:sym typeface="Wingdings" pitchFamily="2" charset="2"/>
              </a:rPr>
              <a:t>, </a:t>
            </a:r>
            <a:r>
              <a:rPr lang="en-US" sz="2400" dirty="0" err="1">
                <a:solidFill>
                  <a:srgbClr val="00B050"/>
                </a:solidFill>
                <a:sym typeface="Wingdings" pitchFamily="2" charset="2"/>
              </a:rPr>
              <a:t>prosjek</a:t>
            </a:r>
            <a:r>
              <a:rPr lang="en-US" sz="2400" dirty="0">
                <a:solidFill>
                  <a:srgbClr val="00B050"/>
                </a:solidFill>
                <a:sym typeface="Wingdings" pitchFamily="2" charset="2"/>
              </a:rPr>
              <a:t>, </a:t>
            </a:r>
            <a:r>
              <a:rPr lang="en-US" sz="2400" dirty="0" err="1">
                <a:solidFill>
                  <a:srgbClr val="00B050"/>
                </a:solidFill>
                <a:sym typeface="Wingdings" pitchFamily="2" charset="2"/>
              </a:rPr>
              <a:t>omiljenoJelo</a:t>
            </a:r>
            <a:r>
              <a:rPr lang="en-US" sz="2400" dirty="0">
                <a:solidFill>
                  <a:srgbClr val="00B050"/>
                </a:solidFill>
                <a:sym typeface="Wingdings" pitchFamily="2" charset="2"/>
              </a:rPr>
              <a:t>, </a:t>
            </a:r>
            <a:r>
              <a:rPr lang="en-US" sz="2400" dirty="0" err="1">
                <a:solidFill>
                  <a:srgbClr val="00B050"/>
                </a:solidFill>
                <a:sym typeface="Wingdings" pitchFamily="2" charset="2"/>
              </a:rPr>
              <a:t>stipendija</a:t>
            </a:r>
            <a:r>
              <a:rPr lang="en-US" sz="2400" dirty="0">
                <a:solidFill>
                  <a:srgbClr val="00B050"/>
                </a:solidFill>
                <a:sym typeface="Wingdings" pitchFamily="2" charset="2"/>
              </a:rPr>
              <a:t>, </a:t>
            </a:r>
            <a:r>
              <a:rPr lang="en-US" sz="2400" dirty="0" err="1">
                <a:solidFill>
                  <a:srgbClr val="00B050"/>
                </a:solidFill>
                <a:sym typeface="Wingdings" pitchFamily="2" charset="2"/>
              </a:rPr>
              <a:t>profesorMijenjaProsjek</a:t>
            </a:r>
            <a:r>
              <a:rPr lang="en-US" sz="2400" dirty="0">
                <a:solidFill>
                  <a:srgbClr val="00B050"/>
                </a:solidFill>
                <a:sym typeface="Wingdings" pitchFamily="2" charset="2"/>
              </a:rPr>
              <a:t>, </a:t>
            </a:r>
            <a:r>
              <a:rPr lang="en-US" sz="2400" dirty="0" err="1">
                <a:solidFill>
                  <a:srgbClr val="00B050"/>
                </a:solidFill>
                <a:sym typeface="Wingdings" pitchFamily="2" charset="2"/>
              </a:rPr>
              <a:t>uslovZaStipendiju</a:t>
            </a:r>
            <a:r>
              <a:rPr lang="en-US" sz="2400" dirty="0">
                <a:solidFill>
                  <a:srgbClr val="00B050"/>
                </a:solidFill>
                <a:sym typeface="Wingdings" pitchFamily="2" charset="2"/>
              </a:rPr>
              <a:t>, </a:t>
            </a:r>
            <a:r>
              <a:rPr lang="en-US" sz="2400" dirty="0" err="1">
                <a:solidFill>
                  <a:srgbClr val="00B050"/>
                </a:solidFill>
                <a:sym typeface="Wingdings" pitchFamily="2" charset="2"/>
              </a:rPr>
              <a:t>menzaMijenjaOmiljenoJelo</a:t>
            </a:r>
            <a:r>
              <a:rPr lang="en-US" sz="2400" b="1" dirty="0">
                <a:solidFill>
                  <a:srgbClr val="00B050"/>
                </a:solidFill>
                <a:sym typeface="Wingdings" pitchFamily="2" charset="2"/>
              </a:rPr>
              <a:t>}</a:t>
            </a:r>
            <a:r>
              <a:rPr lang="en-US" sz="2400" dirty="0">
                <a:solidFill>
                  <a:srgbClr val="00B050"/>
                </a:solidFill>
                <a:sym typeface="Wingdings" pitchFamily="2" charset="2"/>
              </a:rPr>
              <a:t> </a:t>
            </a:r>
            <a:r>
              <a:rPr lang="en-US" sz="2400" dirty="0">
                <a:sym typeface="Wingdings" pitchFamily="2" charset="2"/>
              </a:rPr>
              <a:t></a:t>
            </a:r>
            <a:r>
              <a:rPr lang="en-US" sz="2400" b="1" dirty="0">
                <a:solidFill>
                  <a:srgbClr val="00B0F0"/>
                </a:solidFill>
                <a:sym typeface="Wingdings" pitchFamily="2" charset="2"/>
              </a:rPr>
              <a:t>{</a:t>
            </a:r>
            <a:r>
              <a:rPr lang="en-US" sz="2400" dirty="0" err="1">
                <a:solidFill>
                  <a:srgbClr val="00B0F0"/>
                </a:solidFill>
                <a:sym typeface="Wingdings" pitchFamily="2" charset="2"/>
              </a:rPr>
              <a:t>ime</a:t>
            </a:r>
            <a:r>
              <a:rPr lang="en-US" sz="2400" dirty="0">
                <a:solidFill>
                  <a:srgbClr val="00B0F0"/>
                </a:solidFill>
                <a:sym typeface="Wingdings" pitchFamily="2" charset="2"/>
              </a:rPr>
              <a:t>, </a:t>
            </a:r>
            <a:r>
              <a:rPr lang="en-US" sz="2400" dirty="0" err="1">
                <a:solidFill>
                  <a:srgbClr val="00B0F0"/>
                </a:solidFill>
                <a:sym typeface="Wingdings" pitchFamily="2" charset="2"/>
              </a:rPr>
              <a:t>brojIndeksa</a:t>
            </a:r>
            <a:r>
              <a:rPr lang="en-US" sz="2400" dirty="0">
                <a:solidFill>
                  <a:srgbClr val="00B0F0"/>
                </a:solidFill>
                <a:sym typeface="Wingdings" pitchFamily="2" charset="2"/>
              </a:rPr>
              <a:t>, </a:t>
            </a:r>
            <a:r>
              <a:rPr lang="en-US" sz="2400" dirty="0" err="1">
                <a:solidFill>
                  <a:srgbClr val="00B0F0"/>
                </a:solidFill>
                <a:sym typeface="Wingdings" pitchFamily="2" charset="2"/>
              </a:rPr>
              <a:t>prosjek</a:t>
            </a:r>
            <a:r>
              <a:rPr lang="en-US" sz="2400" dirty="0">
                <a:solidFill>
                  <a:srgbClr val="00B0F0"/>
                </a:solidFill>
                <a:sym typeface="Wingdings" pitchFamily="2" charset="2"/>
              </a:rPr>
              <a:t> ,</a:t>
            </a:r>
            <a:r>
              <a:rPr lang="en-US" sz="2400" dirty="0" err="1">
                <a:solidFill>
                  <a:srgbClr val="00B0F0"/>
                </a:solidFill>
                <a:sym typeface="Wingdings" pitchFamily="2" charset="2"/>
              </a:rPr>
              <a:t>profesorMijenjaProsjek</a:t>
            </a:r>
            <a:r>
              <a:rPr lang="en-US" sz="2400" dirty="0">
                <a:solidFill>
                  <a:srgbClr val="00B0F0"/>
                </a:solidFill>
                <a:sym typeface="Wingdings" pitchFamily="2" charset="2"/>
              </a:rPr>
              <a:t>, </a:t>
            </a:r>
            <a:r>
              <a:rPr lang="en-US" sz="2400" dirty="0" err="1">
                <a:solidFill>
                  <a:srgbClr val="00B0F0"/>
                </a:solidFill>
                <a:sym typeface="Wingdings" pitchFamily="2" charset="2"/>
              </a:rPr>
              <a:t>uslovZaStipendiju</a:t>
            </a:r>
            <a:r>
              <a:rPr lang="en-US" sz="2400" b="1" dirty="0">
                <a:solidFill>
                  <a:srgbClr val="00B0F0"/>
                </a:solidFill>
                <a:sym typeface="Wingdings" pitchFamily="2" charset="2"/>
              </a:rPr>
              <a:t>}</a:t>
            </a:r>
            <a:r>
              <a:rPr lang="en-US" sz="2400" dirty="0">
                <a:sym typeface="Wingdings" pitchFamily="2" charset="2"/>
              </a:rPr>
              <a:t></a:t>
            </a:r>
            <a:r>
              <a:rPr lang="en-US" sz="2400" dirty="0" err="1">
                <a:sym typeface="Wingdings" pitchFamily="2" charset="2"/>
              </a:rPr>
              <a:t>objekat</a:t>
            </a:r>
            <a:r>
              <a:rPr lang="en-US" sz="2400" dirty="0">
                <a:sym typeface="Wingdings" pitchFamily="2" charset="2"/>
              </a:rPr>
              <a:t> student </a:t>
            </a:r>
            <a:r>
              <a:rPr lang="en-US" sz="2400" dirty="0" err="1">
                <a:sym typeface="Wingdings" pitchFamily="2" charset="2"/>
              </a:rPr>
              <a:t>sa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bitnim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osobinama</a:t>
            </a:r>
            <a:r>
              <a:rPr lang="en-US" sz="2400" dirty="0">
                <a:sym typeface="Wingdings" pitchFamily="2" charset="2"/>
              </a:rPr>
              <a:t> I </a:t>
            </a:r>
            <a:r>
              <a:rPr lang="en-US" sz="2400" dirty="0" err="1">
                <a:sym typeface="Wingdings" pitchFamily="2" charset="2"/>
              </a:rPr>
              <a:t>ponašanjima</a:t>
            </a:r>
            <a:r>
              <a:rPr lang="en-US" sz="2400" dirty="0">
                <a:sym typeface="Wingdings" pitchFamily="2" charset="2"/>
              </a:rPr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84619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63766-E463-BB40-84D1-30FF556D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Java Object Class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06B04-A4CC-114C-A00D-DC255A077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67624" y="2490436"/>
            <a:ext cx="9708995" cy="3567173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 err="1"/>
              <a:t>Studenti</a:t>
            </a:r>
            <a:r>
              <a:rPr lang="en-US" sz="2400" dirty="0"/>
              <a:t>: {</a:t>
            </a:r>
            <a:r>
              <a:rPr lang="en-US" sz="2400" dirty="0" err="1"/>
              <a:t>Petar</a:t>
            </a:r>
            <a:r>
              <a:rPr lang="en-US" sz="2400" dirty="0"/>
              <a:t>, 13365, 8.5, true}, {Ana, 18873, 7.6, false}, {</a:t>
            </a:r>
            <a:r>
              <a:rPr lang="en-US" sz="2400" dirty="0" err="1"/>
              <a:t>Rade</a:t>
            </a:r>
            <a:r>
              <a:rPr lang="en-US" sz="2400" dirty="0"/>
              <a:t>, 27332, 6.1, false}, {Bojana, 13823, 10, true}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 err="1">
                <a:sym typeface="Wingdings" pitchFamily="2" charset="2"/>
              </a:rPr>
              <a:t>ovo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su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b="1" dirty="0" err="1">
                <a:sym typeface="Wingdings" pitchFamily="2" charset="2"/>
              </a:rPr>
              <a:t>objekti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sa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osobinama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koje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su</a:t>
            </a:r>
            <a:r>
              <a:rPr lang="en-US" sz="2400" dirty="0">
                <a:sym typeface="Wingdings" pitchFamily="2" charset="2"/>
              </a:rPr>
              <a:t> od </a:t>
            </a:r>
            <a:r>
              <a:rPr lang="en-US" sz="2400" dirty="0" err="1">
                <a:sym typeface="Wingdings" pitchFamily="2" charset="2"/>
              </a:rPr>
              <a:t>inderesa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programeru</a:t>
            </a:r>
            <a:r>
              <a:rPr lang="en-US" sz="2400" dirty="0">
                <a:sym typeface="Wingdings" pitchFamily="2" charset="2"/>
              </a:rPr>
              <a:t>  {</a:t>
            </a:r>
            <a:r>
              <a:rPr lang="en-US" sz="2400" dirty="0" err="1">
                <a:sym typeface="Wingdings" pitchFamily="2" charset="2"/>
              </a:rPr>
              <a:t>ime</a:t>
            </a:r>
            <a:r>
              <a:rPr lang="en-US" sz="2400" dirty="0">
                <a:sym typeface="Wingdings" pitchFamily="2" charset="2"/>
              </a:rPr>
              <a:t>, </a:t>
            </a:r>
            <a:r>
              <a:rPr lang="en-US" sz="2400" dirty="0" err="1">
                <a:sym typeface="Wingdings" pitchFamily="2" charset="2"/>
              </a:rPr>
              <a:t>brojIndeksa</a:t>
            </a:r>
            <a:r>
              <a:rPr lang="en-US" sz="2400" dirty="0">
                <a:sym typeface="Wingdings" pitchFamily="2" charset="2"/>
              </a:rPr>
              <a:t>, </a:t>
            </a:r>
            <a:r>
              <a:rPr lang="en-US" sz="2400" dirty="0" err="1">
                <a:sym typeface="Wingdings" pitchFamily="2" charset="2"/>
              </a:rPr>
              <a:t>prosjek</a:t>
            </a:r>
            <a:r>
              <a:rPr lang="en-US" sz="2400" dirty="0">
                <a:sym typeface="Wingdings" pitchFamily="2" charset="2"/>
              </a:rPr>
              <a:t>, </a:t>
            </a:r>
            <a:r>
              <a:rPr lang="en-US" sz="2400" dirty="0" err="1">
                <a:sym typeface="Wingdings" pitchFamily="2" charset="2"/>
              </a:rPr>
              <a:t>imaStipendiju</a:t>
            </a:r>
            <a:r>
              <a:rPr lang="en-US" sz="2400" dirty="0">
                <a:sym typeface="Wingdings" pitchFamily="2" charset="2"/>
              </a:rPr>
              <a:t>}  </a:t>
            </a:r>
            <a:r>
              <a:rPr lang="en-US" sz="2400" dirty="0" err="1">
                <a:sym typeface="Wingdings" pitchFamily="2" charset="2"/>
              </a:rPr>
              <a:t>ovo</a:t>
            </a:r>
            <a:r>
              <a:rPr lang="en-US" sz="2400" dirty="0">
                <a:sym typeface="Wingdings" pitchFamily="2" charset="2"/>
              </a:rPr>
              <a:t> je </a:t>
            </a:r>
            <a:r>
              <a:rPr lang="en-US" sz="2400" b="1" dirty="0" err="1">
                <a:sym typeface="Wingdings" pitchFamily="2" charset="2"/>
              </a:rPr>
              <a:t>klasa</a:t>
            </a:r>
            <a:r>
              <a:rPr lang="en-US" sz="2400" b="1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koja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opisuje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objekat</a:t>
            </a:r>
            <a:endParaRPr lang="en-US" sz="2400" dirty="0"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b="1" dirty="0" err="1">
                <a:sym typeface="Wingdings" pitchFamily="2" charset="2"/>
              </a:rPr>
              <a:t>Objekat</a:t>
            </a:r>
            <a:r>
              <a:rPr lang="en-US" sz="2400" b="1" dirty="0">
                <a:sym typeface="Wingdings" pitchFamily="2" charset="2"/>
              </a:rPr>
              <a:t> je instance </a:t>
            </a:r>
            <a:r>
              <a:rPr lang="en-US" sz="2400" b="1" dirty="0" err="1">
                <a:sym typeface="Wingdings" pitchFamily="2" charset="2"/>
              </a:rPr>
              <a:t>klase</a:t>
            </a:r>
            <a:r>
              <a:rPr lang="en-US" sz="2400" b="1" dirty="0">
                <a:sym typeface="Wingdings" pitchFamily="2" charset="2"/>
              </a:rPr>
              <a:t> </a:t>
            </a:r>
            <a:r>
              <a:rPr lang="en-US" sz="2400" b="1" dirty="0" err="1">
                <a:sym typeface="Wingdings" pitchFamily="2" charset="2"/>
              </a:rPr>
              <a:t>tj</a:t>
            </a:r>
            <a:r>
              <a:rPr lang="en-US" sz="2400" b="1" dirty="0">
                <a:sym typeface="Wingdings" pitchFamily="2" charset="2"/>
              </a:rPr>
              <a:t>. </a:t>
            </a:r>
            <a:r>
              <a:rPr lang="en-US" sz="2400" b="1" dirty="0" err="1">
                <a:sym typeface="Wingdings" pitchFamily="2" charset="2"/>
              </a:rPr>
              <a:t>jedan</a:t>
            </a:r>
            <a:r>
              <a:rPr lang="en-US" sz="2400" b="1" dirty="0">
                <a:sym typeface="Wingdings" pitchFamily="2" charset="2"/>
              </a:rPr>
              <a:t> </a:t>
            </a:r>
            <a:r>
              <a:rPr lang="en-US" sz="2400" b="1" dirty="0" err="1">
                <a:sym typeface="Wingdings" pitchFamily="2" charset="2"/>
              </a:rPr>
              <a:t>primjer</a:t>
            </a:r>
            <a:r>
              <a:rPr lang="en-US" sz="2400" b="1" dirty="0">
                <a:sym typeface="Wingdings" pitchFamily="2" charset="2"/>
              </a:rPr>
              <a:t> </a:t>
            </a:r>
            <a:r>
              <a:rPr lang="en-US" sz="2400" b="1" dirty="0" err="1">
                <a:sym typeface="Wingdings" pitchFamily="2" charset="2"/>
              </a:rPr>
              <a:t>klase</a:t>
            </a:r>
            <a:r>
              <a:rPr lang="en-US" sz="2400" b="1" dirty="0">
                <a:sym typeface="Wingdings" pitchFamily="2" charset="2"/>
              </a:rPr>
              <a:t> </a:t>
            </a:r>
            <a:r>
              <a:rPr lang="en-US" sz="2400" b="1" dirty="0" err="1">
                <a:sym typeface="Wingdings" pitchFamily="2" charset="2"/>
              </a:rPr>
              <a:t>sa</a:t>
            </a:r>
            <a:r>
              <a:rPr lang="en-US" sz="2400" b="1" dirty="0">
                <a:sym typeface="Wingdings" pitchFamily="2" charset="2"/>
              </a:rPr>
              <a:t> </a:t>
            </a:r>
            <a:r>
              <a:rPr lang="en-US" sz="2400" b="1" dirty="0" err="1">
                <a:sym typeface="Wingdings" pitchFamily="2" charset="2"/>
              </a:rPr>
              <a:t>konkretnim</a:t>
            </a:r>
            <a:r>
              <a:rPr lang="en-US" sz="2400" b="1" dirty="0">
                <a:sym typeface="Wingdings" pitchFamily="2" charset="2"/>
              </a:rPr>
              <a:t> </a:t>
            </a:r>
            <a:r>
              <a:rPr lang="en-US" sz="2400" b="1" dirty="0" err="1">
                <a:sym typeface="Wingdings" pitchFamily="2" charset="2"/>
              </a:rPr>
              <a:t>osobinama</a:t>
            </a:r>
            <a:r>
              <a:rPr lang="en-US" sz="2400" b="1" dirty="0">
                <a:sym typeface="Wingdings" pitchFamily="2" charset="2"/>
              </a:rPr>
              <a:t> I </a:t>
            </a:r>
            <a:r>
              <a:rPr lang="en-US" sz="2400" b="1" dirty="0" err="1">
                <a:sym typeface="Wingdings" pitchFamily="2" charset="2"/>
              </a:rPr>
              <a:t>ponašanjima</a:t>
            </a:r>
            <a:r>
              <a:rPr lang="en-US" sz="2400" b="1" dirty="0">
                <a:sym typeface="Wingdings" pitchFamily="2" charset="2"/>
              </a:rPr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 err="1">
                <a:sym typeface="Wingdings" pitchFamily="2" charset="2"/>
              </a:rPr>
              <a:t>Vrijednosti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samih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objekata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zavise</a:t>
            </a:r>
            <a:r>
              <a:rPr lang="en-US" sz="2400" dirty="0">
                <a:sym typeface="Wingdings" pitchFamily="2" charset="2"/>
              </a:rPr>
              <a:t> od </a:t>
            </a:r>
            <a:r>
              <a:rPr lang="en-US" sz="2400" dirty="0" err="1">
                <a:sym typeface="Wingdings" pitchFamily="2" charset="2"/>
              </a:rPr>
              <a:t>ponašanja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objekta</a:t>
            </a:r>
            <a:r>
              <a:rPr lang="en-US" sz="2400" dirty="0">
                <a:sym typeface="Wingdings" pitchFamily="2" charset="2"/>
              </a:rPr>
              <a:t> u </a:t>
            </a:r>
            <a:r>
              <a:rPr lang="en-US" sz="2400" dirty="0" err="1">
                <a:sym typeface="Wingdings" pitchFamily="2" charset="2"/>
              </a:rPr>
              <a:t>odgovarajućoj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situaciji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i</a:t>
            </a:r>
            <a:r>
              <a:rPr lang="en-US" sz="2400" dirty="0">
                <a:sym typeface="Wingdings" pitchFamily="2" charset="2"/>
              </a:rPr>
              <a:t> to se </a:t>
            </a:r>
            <a:r>
              <a:rPr lang="en-US" sz="2400" dirty="0" err="1">
                <a:sym typeface="Wingdings" pitchFamily="2" charset="2"/>
              </a:rPr>
              <a:t>opisuje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b="1" dirty="0" err="1">
                <a:sym typeface="Wingdings" pitchFamily="2" charset="2"/>
              </a:rPr>
              <a:t>metodama</a:t>
            </a:r>
            <a:r>
              <a:rPr lang="en-US" sz="2400" b="1" dirty="0">
                <a:sym typeface="Wingdings" pitchFamily="2" charset="2"/>
              </a:rPr>
              <a:t>: </a:t>
            </a:r>
            <a:r>
              <a:rPr lang="en-US" sz="2400" dirty="0" err="1">
                <a:sym typeface="Wingdings" pitchFamily="2" charset="2"/>
              </a:rPr>
              <a:t>profesorMijenjaProsjek</a:t>
            </a:r>
            <a:r>
              <a:rPr lang="en-US" sz="2400" dirty="0">
                <a:sym typeface="Wingdings" pitchFamily="2" charset="2"/>
              </a:rPr>
              <a:t>, </a:t>
            </a:r>
            <a:r>
              <a:rPr lang="en-US" sz="2400" dirty="0" err="1">
                <a:sym typeface="Wingdings" pitchFamily="2" charset="2"/>
              </a:rPr>
              <a:t>uslovZaStipendiju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koje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su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takodje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sastavni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dio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klase</a:t>
            </a:r>
            <a:r>
              <a:rPr lang="en-US" sz="2400" dirty="0">
                <a:sym typeface="Wingdings" pitchFamily="2" charset="2"/>
              </a:rPr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Za </a:t>
            </a:r>
            <a:r>
              <a:rPr lang="en-US" sz="2400" dirty="0" err="1"/>
              <a:t>definisanje</a:t>
            </a:r>
            <a:r>
              <a:rPr lang="en-US" sz="2400" dirty="0"/>
              <a:t> </a:t>
            </a:r>
            <a:r>
              <a:rPr lang="en-US" sz="2400" dirty="0" err="1"/>
              <a:t>klasa</a:t>
            </a:r>
            <a:r>
              <a:rPr lang="en-US" sz="2400" dirty="0"/>
              <a:t> </a:t>
            </a:r>
            <a:r>
              <a:rPr lang="en-US" sz="2400" dirty="0" err="1"/>
              <a:t>koristi</a:t>
            </a:r>
            <a:r>
              <a:rPr lang="en-US" sz="2400" dirty="0"/>
              <a:t> se </a:t>
            </a:r>
            <a:r>
              <a:rPr lang="en-US" sz="2400" dirty="0" err="1"/>
              <a:t>rezervisana</a:t>
            </a:r>
            <a:r>
              <a:rPr lang="en-US" sz="2400" dirty="0"/>
              <a:t> </a:t>
            </a:r>
            <a:r>
              <a:rPr lang="en-US" sz="2400" dirty="0" err="1"/>
              <a:t>riječ</a:t>
            </a:r>
            <a:r>
              <a:rPr lang="en-US" sz="2400" dirty="0"/>
              <a:t> – </a:t>
            </a:r>
            <a:r>
              <a:rPr lang="en-US" sz="2400" b="1" i="1" dirty="0">
                <a:solidFill>
                  <a:srgbClr val="C00000"/>
                </a:solidFill>
              </a:rPr>
              <a:t>class</a:t>
            </a:r>
            <a:r>
              <a:rPr lang="en-US" sz="2400" dirty="0"/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 err="1"/>
              <a:t>Imena</a:t>
            </a:r>
            <a:r>
              <a:rPr lang="en-US" sz="2400" dirty="0"/>
              <a:t> </a:t>
            </a:r>
            <a:r>
              <a:rPr lang="en-US" sz="2400" dirty="0" err="1"/>
              <a:t>klasa</a:t>
            </a:r>
            <a:r>
              <a:rPr lang="en-US" sz="2400" dirty="0"/>
              <a:t> </a:t>
            </a:r>
            <a:r>
              <a:rPr lang="en-US" sz="2400" dirty="0" err="1"/>
              <a:t>počinju</a:t>
            </a:r>
            <a:r>
              <a:rPr lang="en-US" sz="2400" dirty="0"/>
              <a:t> </a:t>
            </a:r>
            <a:r>
              <a:rPr lang="en-US" sz="2400" dirty="0" err="1"/>
              <a:t>velikim</a:t>
            </a:r>
            <a:r>
              <a:rPr lang="en-US" sz="2400" dirty="0"/>
              <a:t> </a:t>
            </a:r>
            <a:r>
              <a:rPr lang="en-US" sz="2400" dirty="0" err="1"/>
              <a:t>slovima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42399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63766-E463-BB40-84D1-30FF556D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Java Object Class</a:t>
            </a:r>
            <a:endParaRPr lang="en-US" sz="5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06B04-A4CC-114C-A00D-DC255A077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dirty="0"/>
              <a:t>Na </a:t>
            </a:r>
            <a:r>
              <a:rPr lang="en-US" sz="2200" dirty="0" err="1"/>
              <a:t>slici</a:t>
            </a:r>
            <a:r>
              <a:rPr lang="en-US" sz="2200" dirty="0"/>
              <a:t> </a:t>
            </a:r>
            <a:r>
              <a:rPr lang="en-US" sz="2200" dirty="0" err="1"/>
              <a:t>desno</a:t>
            </a:r>
            <a:r>
              <a:rPr lang="en-US" sz="2200" dirty="0"/>
              <a:t> </a:t>
            </a:r>
            <a:r>
              <a:rPr lang="en-US" sz="2200" dirty="0" err="1"/>
              <a:t>prikazana</a:t>
            </a:r>
            <a:r>
              <a:rPr lang="en-US" sz="2200" dirty="0"/>
              <a:t> je </a:t>
            </a:r>
            <a:r>
              <a:rPr lang="en-US" sz="2200" b="1" dirty="0" err="1"/>
              <a:t>klasa</a:t>
            </a:r>
            <a:r>
              <a:rPr lang="en-US" sz="2200" b="1" dirty="0"/>
              <a:t> Main </a:t>
            </a:r>
            <a:r>
              <a:rPr lang="en-US" sz="2200" dirty="0" err="1"/>
              <a:t>koju</a:t>
            </a:r>
            <a:r>
              <a:rPr lang="en-US" sz="2200" dirty="0"/>
              <a:t> </a:t>
            </a:r>
            <a:r>
              <a:rPr lang="en-US" sz="2200" dirty="0" err="1"/>
              <a:t>smo</a:t>
            </a:r>
            <a:r>
              <a:rPr lang="en-US" sz="2200" dirty="0"/>
              <a:t> </a:t>
            </a:r>
            <a:r>
              <a:rPr lang="en-US" sz="2200" dirty="0" err="1"/>
              <a:t>koristili</a:t>
            </a:r>
            <a:r>
              <a:rPr lang="en-US" sz="2200" dirty="0"/>
              <a:t> do </a:t>
            </a:r>
            <a:r>
              <a:rPr lang="en-US" sz="2200" dirty="0" err="1"/>
              <a:t>sada</a:t>
            </a:r>
            <a:r>
              <a:rPr lang="en-US" sz="2200" dirty="0"/>
              <a:t> za </a:t>
            </a:r>
            <a:r>
              <a:rPr lang="en-US" sz="2200" dirty="0" err="1"/>
              <a:t>primjere</a:t>
            </a:r>
            <a:r>
              <a:rPr lang="en-US" sz="2200" dirty="0"/>
              <a:t>.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dirty="0"/>
              <a:t>Na </a:t>
            </a:r>
            <a:r>
              <a:rPr lang="en-US" sz="2200" dirty="0" err="1"/>
              <a:t>slici</a:t>
            </a:r>
            <a:r>
              <a:rPr lang="en-US" sz="2200" dirty="0"/>
              <a:t> </a:t>
            </a:r>
            <a:r>
              <a:rPr lang="en-US" sz="2200" dirty="0" err="1"/>
              <a:t>vidimo</a:t>
            </a:r>
            <a:r>
              <a:rPr lang="en-US" sz="2200" dirty="0"/>
              <a:t> da </a:t>
            </a:r>
            <a:r>
              <a:rPr lang="en-US" sz="2200" dirty="0" err="1"/>
              <a:t>klasa</a:t>
            </a:r>
            <a:r>
              <a:rPr lang="en-US" sz="2200" dirty="0"/>
              <a:t> u </a:t>
            </a:r>
            <a:r>
              <a:rPr lang="en-US" sz="2200" dirty="0" err="1"/>
              <a:t>konkretnom</a:t>
            </a:r>
            <a:r>
              <a:rPr lang="en-US" sz="2200" dirty="0"/>
              <a:t> </a:t>
            </a:r>
            <a:r>
              <a:rPr lang="en-US" sz="2200" dirty="0" err="1"/>
              <a:t>primjeru</a:t>
            </a:r>
            <a:r>
              <a:rPr lang="en-US" sz="2200" dirty="0"/>
              <a:t> </a:t>
            </a:r>
            <a:r>
              <a:rPr lang="en-US" sz="2200" dirty="0" err="1"/>
              <a:t>nema</a:t>
            </a:r>
            <a:r>
              <a:rPr lang="en-US" sz="2200" dirty="0"/>
              <a:t> </a:t>
            </a:r>
            <a:r>
              <a:rPr lang="en-US" sz="2200" dirty="0" err="1"/>
              <a:t>atributa</a:t>
            </a:r>
            <a:r>
              <a:rPr lang="en-US" sz="2200" dirty="0"/>
              <a:t> </a:t>
            </a:r>
            <a:r>
              <a:rPr lang="en-US" sz="2200" dirty="0" err="1"/>
              <a:t>koje</a:t>
            </a:r>
            <a:r>
              <a:rPr lang="en-US" sz="2200" dirty="0"/>
              <a:t> je </a:t>
            </a:r>
            <a:r>
              <a:rPr lang="en-US" sz="2200" dirty="0" err="1"/>
              <a:t>opisuju</a:t>
            </a:r>
            <a:endParaRPr lang="en-US" sz="2200" dirty="0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dirty="0" err="1"/>
              <a:t>Jedino</a:t>
            </a:r>
            <a:r>
              <a:rPr lang="en-US" sz="2200" dirty="0"/>
              <a:t> </a:t>
            </a:r>
            <a:r>
              <a:rPr lang="en-US" sz="2200" dirty="0" err="1"/>
              <a:t>ponašanje</a:t>
            </a:r>
            <a:r>
              <a:rPr lang="en-US" sz="2200" dirty="0"/>
              <a:t> </a:t>
            </a:r>
            <a:r>
              <a:rPr lang="en-US" sz="2200" dirty="0" err="1"/>
              <a:t>koje</a:t>
            </a:r>
            <a:r>
              <a:rPr lang="en-US" sz="2200" dirty="0"/>
              <a:t> je </a:t>
            </a:r>
            <a:r>
              <a:rPr lang="en-US" sz="2200" dirty="0" err="1"/>
              <a:t>definisano</a:t>
            </a:r>
            <a:r>
              <a:rPr lang="en-US" sz="2200" dirty="0"/>
              <a:t> je </a:t>
            </a:r>
            <a:r>
              <a:rPr lang="en-US" sz="2200" dirty="0" err="1"/>
              <a:t>metoda</a:t>
            </a:r>
            <a:r>
              <a:rPr lang="en-US" sz="2200" dirty="0"/>
              <a:t> </a:t>
            </a:r>
            <a:r>
              <a:rPr lang="en-US" sz="2200" b="1" dirty="0"/>
              <a:t>main </a:t>
            </a:r>
            <a:r>
              <a:rPr lang="en-US" sz="2200" dirty="0" err="1"/>
              <a:t>čija</a:t>
            </a:r>
            <a:r>
              <a:rPr lang="en-US" sz="2200" dirty="0"/>
              <a:t> je </a:t>
            </a:r>
            <a:r>
              <a:rPr lang="en-US" sz="2200" dirty="0" err="1"/>
              <a:t>osnovna</a:t>
            </a:r>
            <a:r>
              <a:rPr lang="en-US" sz="2200" dirty="0"/>
              <a:t> </a:t>
            </a:r>
            <a:r>
              <a:rPr lang="en-US" sz="2200" dirty="0" err="1"/>
              <a:t>funkcija</a:t>
            </a:r>
            <a:r>
              <a:rPr lang="en-US" sz="2200" dirty="0"/>
              <a:t> da to </a:t>
            </a:r>
            <a:r>
              <a:rPr lang="en-US" sz="2200" dirty="0" err="1"/>
              <a:t>bude</a:t>
            </a:r>
            <a:r>
              <a:rPr lang="en-US" sz="2200" dirty="0"/>
              <a:t> </a:t>
            </a:r>
            <a:r>
              <a:rPr lang="en-US" sz="2200" dirty="0" err="1"/>
              <a:t>polazna</a:t>
            </a:r>
            <a:r>
              <a:rPr lang="en-US" sz="2200" dirty="0"/>
              <a:t> </a:t>
            </a:r>
            <a:r>
              <a:rPr lang="en-US" sz="2200" dirty="0" err="1"/>
              <a:t>tačka</a:t>
            </a:r>
            <a:r>
              <a:rPr lang="en-US" sz="2200" dirty="0"/>
              <a:t> </a:t>
            </a:r>
            <a:r>
              <a:rPr lang="en-US" sz="2200" dirty="0" err="1"/>
              <a:t>svakog</a:t>
            </a:r>
            <a:r>
              <a:rPr lang="en-US" sz="2200" dirty="0"/>
              <a:t> </a:t>
            </a:r>
            <a:r>
              <a:rPr lang="en-US" sz="2200" dirty="0" err="1"/>
              <a:t>programa</a:t>
            </a:r>
            <a:r>
              <a:rPr lang="en-US" sz="2200" dirty="0"/>
              <a:t> I u </a:t>
            </a:r>
            <a:r>
              <a:rPr lang="en-US" sz="2200" dirty="0" err="1"/>
              <a:t>našem</a:t>
            </a:r>
            <a:r>
              <a:rPr lang="en-US" sz="2200" dirty="0"/>
              <a:t> </a:t>
            </a:r>
            <a:r>
              <a:rPr lang="en-US" sz="2200" dirty="0" err="1"/>
              <a:t>slučaju</a:t>
            </a:r>
            <a:r>
              <a:rPr lang="en-US" sz="2200" dirty="0"/>
              <a:t> pored toga </a:t>
            </a:r>
            <a:r>
              <a:rPr lang="en-US" sz="2200" dirty="0" err="1"/>
              <a:t>treba</a:t>
            </a:r>
            <a:r>
              <a:rPr lang="en-US" sz="2200" dirty="0"/>
              <a:t> da </a:t>
            </a:r>
            <a:r>
              <a:rPr lang="en-US" sz="2200" dirty="0" err="1"/>
              <a:t>ispiše</a:t>
            </a:r>
            <a:r>
              <a:rPr lang="en-US" sz="2200" dirty="0"/>
              <a:t> string ‘Hello World’ </a:t>
            </a:r>
            <a:r>
              <a:rPr lang="en-US" sz="2200" dirty="0" err="1"/>
              <a:t>na</a:t>
            </a:r>
            <a:r>
              <a:rPr lang="en-US" sz="2200" dirty="0"/>
              <a:t> console.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dirty="0" err="1"/>
              <a:t>Imena</a:t>
            </a:r>
            <a:r>
              <a:rPr lang="en-US" sz="2200" dirty="0"/>
              <a:t> </a:t>
            </a:r>
            <a:r>
              <a:rPr lang="en-US" sz="2200" dirty="0" err="1"/>
              <a:t>atributa</a:t>
            </a:r>
            <a:r>
              <a:rPr lang="en-US" sz="2200" dirty="0"/>
              <a:t> I </a:t>
            </a:r>
            <a:r>
              <a:rPr lang="en-US" sz="2200" dirty="0" err="1"/>
              <a:t>metoda</a:t>
            </a:r>
            <a:r>
              <a:rPr lang="en-US" sz="2200" dirty="0"/>
              <a:t> se </a:t>
            </a:r>
            <a:r>
              <a:rPr lang="en-US" sz="2200" dirty="0" err="1"/>
              <a:t>pišu</a:t>
            </a:r>
            <a:r>
              <a:rPr lang="en-US" sz="2200" dirty="0"/>
              <a:t> </a:t>
            </a:r>
            <a:r>
              <a:rPr lang="en-US" sz="2200" b="1" dirty="0" err="1"/>
              <a:t>malim</a:t>
            </a:r>
            <a:r>
              <a:rPr lang="en-US" sz="2200" dirty="0"/>
              <a:t> </a:t>
            </a:r>
            <a:r>
              <a:rPr lang="en-US" sz="2200" dirty="0" err="1"/>
              <a:t>slovom</a:t>
            </a:r>
            <a:r>
              <a:rPr lang="en-US" sz="2200" dirty="0"/>
              <a:t>. </a:t>
            </a:r>
            <a:r>
              <a:rPr lang="en-US" sz="2200" dirty="0" err="1"/>
              <a:t>Ako</a:t>
            </a:r>
            <a:r>
              <a:rPr lang="en-US" sz="2200" dirty="0"/>
              <a:t> </a:t>
            </a:r>
            <a:r>
              <a:rPr lang="en-US" sz="2200" dirty="0" err="1"/>
              <a:t>ime</a:t>
            </a:r>
            <a:r>
              <a:rPr lang="en-US" sz="2200" dirty="0"/>
              <a:t> </a:t>
            </a:r>
            <a:r>
              <a:rPr lang="en-US" sz="2200" dirty="0" err="1"/>
              <a:t>sadrži</a:t>
            </a:r>
            <a:r>
              <a:rPr lang="en-US" sz="2200" dirty="0"/>
              <a:t> </a:t>
            </a:r>
            <a:r>
              <a:rPr lang="en-US" sz="2200" dirty="0" err="1"/>
              <a:t>više</a:t>
            </a:r>
            <a:r>
              <a:rPr lang="en-US" sz="2200" dirty="0"/>
              <a:t> </a:t>
            </a:r>
            <a:r>
              <a:rPr lang="en-US" sz="2200" dirty="0" err="1"/>
              <a:t>riječi</a:t>
            </a:r>
            <a:r>
              <a:rPr lang="en-US" sz="2200" dirty="0"/>
              <a:t> </a:t>
            </a:r>
            <a:r>
              <a:rPr lang="en-US" sz="2200" dirty="0" err="1"/>
              <a:t>onda</a:t>
            </a:r>
            <a:r>
              <a:rPr lang="en-US" sz="2200" dirty="0"/>
              <a:t> se </a:t>
            </a:r>
            <a:r>
              <a:rPr lang="en-US" sz="2200" dirty="0" err="1"/>
              <a:t>sve</a:t>
            </a:r>
            <a:r>
              <a:rPr lang="en-US" sz="2200" dirty="0"/>
              <a:t> </a:t>
            </a:r>
            <a:r>
              <a:rPr lang="en-US" sz="2200" dirty="0" err="1"/>
              <a:t>riječi</a:t>
            </a:r>
            <a:r>
              <a:rPr lang="en-US" sz="2200" dirty="0"/>
              <a:t> </a:t>
            </a:r>
            <a:r>
              <a:rPr lang="en-US" sz="2200" dirty="0" err="1"/>
              <a:t>spajaju</a:t>
            </a:r>
            <a:r>
              <a:rPr lang="en-US" sz="2200" dirty="0"/>
              <a:t> bez </a:t>
            </a:r>
            <a:r>
              <a:rPr lang="en-US" sz="2200" dirty="0" err="1"/>
              <a:t>razmaka</a:t>
            </a:r>
            <a:r>
              <a:rPr lang="en-US" sz="2200" dirty="0"/>
              <a:t>, </a:t>
            </a:r>
            <a:r>
              <a:rPr lang="en-US" sz="2200" dirty="0" err="1"/>
              <a:t>prva</a:t>
            </a:r>
            <a:r>
              <a:rPr lang="en-US" sz="2200" dirty="0"/>
              <a:t> </a:t>
            </a:r>
            <a:r>
              <a:rPr lang="en-US" sz="2200" dirty="0" err="1"/>
              <a:t>riječ</a:t>
            </a:r>
            <a:r>
              <a:rPr lang="en-US" sz="2200" dirty="0"/>
              <a:t> je </a:t>
            </a:r>
            <a:r>
              <a:rPr lang="en-US" sz="2200" dirty="0" err="1"/>
              <a:t>malim</a:t>
            </a:r>
            <a:r>
              <a:rPr lang="en-US" sz="2200" dirty="0"/>
              <a:t> </a:t>
            </a:r>
            <a:r>
              <a:rPr lang="en-US" sz="2200" dirty="0" err="1"/>
              <a:t>slovima</a:t>
            </a:r>
            <a:r>
              <a:rPr lang="en-US" sz="2200" dirty="0"/>
              <a:t> a </a:t>
            </a:r>
            <a:r>
              <a:rPr lang="en-US" sz="2200" dirty="0" err="1"/>
              <a:t>ostale</a:t>
            </a:r>
            <a:r>
              <a:rPr lang="en-US" sz="2200" dirty="0"/>
              <a:t> </a:t>
            </a:r>
            <a:r>
              <a:rPr lang="en-US" sz="2200" dirty="0" err="1"/>
              <a:t>su</a:t>
            </a:r>
            <a:r>
              <a:rPr lang="en-US" sz="2200" dirty="0"/>
              <a:t> </a:t>
            </a:r>
            <a:r>
              <a:rPr lang="en-US" sz="2200" dirty="0" err="1"/>
              <a:t>velikim</a:t>
            </a:r>
            <a:r>
              <a:rPr lang="en-US" sz="2200" dirty="0"/>
              <a:t> </a:t>
            </a:r>
            <a:r>
              <a:rPr lang="en-US" sz="2200" dirty="0" err="1"/>
              <a:t>npr</a:t>
            </a:r>
            <a:r>
              <a:rPr lang="en-US" sz="2200" dirty="0"/>
              <a:t>. </a:t>
            </a:r>
            <a:r>
              <a:rPr lang="en-US" sz="2200" dirty="0" err="1"/>
              <a:t>cijenaNamjernica</a:t>
            </a:r>
            <a:r>
              <a:rPr lang="en-US" sz="2200" dirty="0"/>
              <a:t>, </a:t>
            </a:r>
            <a:r>
              <a:rPr lang="en-US" sz="2200" dirty="0" err="1"/>
              <a:t>uslovZaStipendiju</a:t>
            </a:r>
            <a:r>
              <a:rPr lang="en-US" sz="2200" dirty="0"/>
              <a:t>.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563108F-F32C-C94D-BE06-BEE6B5C10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576" y="2248499"/>
            <a:ext cx="5547440" cy="272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910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63766-E463-BB40-84D1-30FF556D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Java Object Class</a:t>
            </a:r>
            <a:endParaRPr lang="en-US" sz="5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06B04-A4CC-114C-A00D-DC255A077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500" dirty="0"/>
              <a:t>Na </a:t>
            </a:r>
            <a:r>
              <a:rPr lang="en-US" sz="1500" dirty="0" err="1"/>
              <a:t>slici</a:t>
            </a:r>
            <a:r>
              <a:rPr lang="en-US" sz="1500" dirty="0"/>
              <a:t> je </a:t>
            </a:r>
            <a:r>
              <a:rPr lang="en-US" sz="1500" dirty="0" err="1"/>
              <a:t>prikazano</a:t>
            </a:r>
            <a:r>
              <a:rPr lang="en-US" sz="1500" dirty="0"/>
              <a:t> </a:t>
            </a:r>
            <a:r>
              <a:rPr lang="en-US" sz="1500" dirty="0" err="1"/>
              <a:t>kako</a:t>
            </a:r>
            <a:r>
              <a:rPr lang="en-US" sz="1500" dirty="0"/>
              <a:t> se </a:t>
            </a:r>
            <a:r>
              <a:rPr lang="en-US" sz="1500" dirty="0" err="1"/>
              <a:t>definiše</a:t>
            </a:r>
            <a:r>
              <a:rPr lang="en-US" sz="1500" dirty="0"/>
              <a:t> </a:t>
            </a:r>
            <a:r>
              <a:rPr lang="en-US" sz="1500" dirty="0" err="1"/>
              <a:t>klasa</a:t>
            </a:r>
            <a:r>
              <a:rPr lang="en-US" sz="1500" dirty="0"/>
              <a:t> Student </a:t>
            </a:r>
            <a:r>
              <a:rPr lang="en-US" sz="1500" dirty="0" err="1"/>
              <a:t>koja</a:t>
            </a:r>
            <a:r>
              <a:rPr lang="en-US" sz="1500" dirty="0"/>
              <a:t> </a:t>
            </a:r>
            <a:r>
              <a:rPr lang="en-US" sz="1500" dirty="0" err="1"/>
              <a:t>ima</a:t>
            </a:r>
            <a:r>
              <a:rPr lang="en-US" sz="1500" dirty="0"/>
              <a:t> attribute </a:t>
            </a:r>
            <a:r>
              <a:rPr lang="en-US" sz="1500" dirty="0" err="1"/>
              <a:t>brojIndeksa</a:t>
            </a:r>
            <a:r>
              <a:rPr lang="en-US" sz="1500" dirty="0"/>
              <a:t>, </a:t>
            </a:r>
            <a:r>
              <a:rPr lang="en-US" sz="1500" dirty="0" err="1"/>
              <a:t>ime</a:t>
            </a:r>
            <a:r>
              <a:rPr lang="en-US" sz="1500" dirty="0"/>
              <a:t>, </a:t>
            </a:r>
            <a:r>
              <a:rPr lang="en-US" sz="1500" dirty="0" err="1"/>
              <a:t>prosjek</a:t>
            </a:r>
            <a:r>
              <a:rPr lang="en-US" sz="1500" dirty="0"/>
              <a:t> I </a:t>
            </a:r>
            <a:r>
              <a:rPr lang="en-US" sz="1500" dirty="0" err="1"/>
              <a:t>imaStipendiju</a:t>
            </a:r>
            <a:r>
              <a:rPr lang="en-US" sz="1500" dirty="0"/>
              <a:t>.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500" dirty="0" err="1"/>
              <a:t>Svaki</a:t>
            </a:r>
            <a:r>
              <a:rPr lang="en-US" sz="1500" dirty="0"/>
              <a:t> </a:t>
            </a:r>
            <a:r>
              <a:rPr lang="en-US" sz="1500" dirty="0" err="1"/>
              <a:t>atribut</a:t>
            </a:r>
            <a:r>
              <a:rPr lang="en-US" sz="1500" dirty="0"/>
              <a:t> je </a:t>
            </a:r>
            <a:r>
              <a:rPr lang="en-US" sz="1500" dirty="0" err="1"/>
              <a:t>zapravo</a:t>
            </a:r>
            <a:r>
              <a:rPr lang="en-US" sz="1500" dirty="0"/>
              <a:t> </a:t>
            </a:r>
            <a:r>
              <a:rPr lang="en-US" sz="1500" dirty="0" err="1"/>
              <a:t>varijabla</a:t>
            </a:r>
            <a:r>
              <a:rPr lang="en-US" sz="1500" dirty="0"/>
              <a:t> </a:t>
            </a:r>
            <a:r>
              <a:rPr lang="en-US" sz="1500" dirty="0" err="1"/>
              <a:t>ima</a:t>
            </a:r>
            <a:r>
              <a:rPr lang="en-US" sz="1500" dirty="0"/>
              <a:t> </a:t>
            </a:r>
            <a:r>
              <a:rPr lang="en-US" sz="1500" dirty="0" err="1"/>
              <a:t>svoj</a:t>
            </a:r>
            <a:r>
              <a:rPr lang="en-US" sz="1500" dirty="0"/>
              <a:t> tip, </a:t>
            </a:r>
            <a:r>
              <a:rPr lang="en-US" sz="1500" dirty="0" err="1"/>
              <a:t>npr</a:t>
            </a:r>
            <a:r>
              <a:rPr lang="en-US" sz="1500" dirty="0"/>
              <a:t>. </a:t>
            </a:r>
            <a:r>
              <a:rPr lang="en-US" sz="1500" dirty="0" err="1"/>
              <a:t>atribut</a:t>
            </a:r>
            <a:r>
              <a:rPr lang="en-US" sz="1500" dirty="0"/>
              <a:t> </a:t>
            </a:r>
            <a:r>
              <a:rPr lang="en-US" sz="1500" dirty="0" err="1"/>
              <a:t>brojIndeksa</a:t>
            </a:r>
            <a:r>
              <a:rPr lang="en-US" sz="1500" dirty="0"/>
              <a:t> je </a:t>
            </a:r>
            <a:r>
              <a:rPr lang="en-US" sz="1500" dirty="0" err="1"/>
              <a:t>obično</a:t>
            </a:r>
            <a:r>
              <a:rPr lang="en-US" sz="1500" dirty="0"/>
              <a:t> </a:t>
            </a:r>
            <a:r>
              <a:rPr lang="en-US" sz="1500" dirty="0" err="1"/>
              <a:t>neki</a:t>
            </a:r>
            <a:r>
              <a:rPr lang="en-US" sz="1500" dirty="0"/>
              <a:t> </a:t>
            </a:r>
            <a:r>
              <a:rPr lang="en-US" sz="1500" dirty="0" err="1"/>
              <a:t>cio</a:t>
            </a:r>
            <a:r>
              <a:rPr lang="en-US" sz="1500" dirty="0"/>
              <a:t> </a:t>
            </a:r>
            <a:r>
              <a:rPr lang="en-US" sz="1500" dirty="0" err="1"/>
              <a:t>broj</a:t>
            </a:r>
            <a:r>
              <a:rPr lang="en-US" sz="1500" dirty="0"/>
              <a:t> pa je </a:t>
            </a:r>
            <a:r>
              <a:rPr lang="en-US" sz="1500" dirty="0" err="1"/>
              <a:t>stavljen</a:t>
            </a:r>
            <a:r>
              <a:rPr lang="en-US" sz="1500" dirty="0"/>
              <a:t> tip int, </a:t>
            </a:r>
            <a:r>
              <a:rPr lang="en-US" sz="1500" dirty="0" err="1"/>
              <a:t>itd</a:t>
            </a:r>
            <a:r>
              <a:rPr lang="en-US" sz="1500" dirty="0"/>
              <a:t>..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500" dirty="0" err="1"/>
              <a:t>Inicijalna</a:t>
            </a:r>
            <a:r>
              <a:rPr lang="en-US" sz="1500" dirty="0"/>
              <a:t> </a:t>
            </a:r>
            <a:r>
              <a:rPr lang="en-US" sz="1500" dirty="0" err="1"/>
              <a:t>vrijednost</a:t>
            </a:r>
            <a:r>
              <a:rPr lang="en-US" sz="1500" dirty="0"/>
              <a:t> </a:t>
            </a:r>
            <a:r>
              <a:rPr lang="en-US" sz="1500" dirty="0" err="1"/>
              <a:t>atributa</a:t>
            </a:r>
            <a:r>
              <a:rPr lang="en-US" sz="1500" dirty="0"/>
              <a:t> </a:t>
            </a:r>
            <a:r>
              <a:rPr lang="en-US" sz="1500" dirty="0" err="1"/>
              <a:t>može</a:t>
            </a:r>
            <a:r>
              <a:rPr lang="en-US" sz="1500" dirty="0"/>
              <a:t> a ne mora da </a:t>
            </a:r>
            <a:r>
              <a:rPr lang="en-US" sz="1500" dirty="0" err="1"/>
              <a:t>bude</a:t>
            </a:r>
            <a:r>
              <a:rPr lang="en-US" sz="1500" dirty="0"/>
              <a:t> </a:t>
            </a:r>
            <a:r>
              <a:rPr lang="en-US" sz="1500" dirty="0" err="1"/>
              <a:t>navedena</a:t>
            </a:r>
            <a:r>
              <a:rPr lang="en-US" sz="1500" dirty="0"/>
              <a:t>.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500" dirty="0" err="1"/>
              <a:t>Već</a:t>
            </a:r>
            <a:r>
              <a:rPr lang="en-US" sz="1500" dirty="0"/>
              <a:t> je </a:t>
            </a:r>
            <a:r>
              <a:rPr lang="en-US" sz="1500" dirty="0" err="1"/>
              <a:t>rečeno</a:t>
            </a:r>
            <a:r>
              <a:rPr lang="en-US" sz="1500" dirty="0"/>
              <a:t> da </a:t>
            </a:r>
            <a:r>
              <a:rPr lang="en-US" sz="1500" dirty="0" err="1"/>
              <a:t>kada</a:t>
            </a:r>
            <a:r>
              <a:rPr lang="en-US" sz="1500" dirty="0"/>
              <a:t> </a:t>
            </a:r>
            <a:r>
              <a:rPr lang="en-US" sz="1500" dirty="0" err="1"/>
              <a:t>definišemo</a:t>
            </a:r>
            <a:r>
              <a:rPr lang="en-US" sz="1500" dirty="0"/>
              <a:t> </a:t>
            </a:r>
            <a:r>
              <a:rPr lang="en-US" sz="1500" dirty="0" err="1"/>
              <a:t>neku</a:t>
            </a:r>
            <a:r>
              <a:rPr lang="en-US" sz="1500" dirty="0"/>
              <a:t> </a:t>
            </a:r>
            <a:r>
              <a:rPr lang="en-US" sz="1500" dirty="0" err="1"/>
              <a:t>varijablu</a:t>
            </a:r>
            <a:r>
              <a:rPr lang="en-US" sz="1500" dirty="0"/>
              <a:t> </a:t>
            </a:r>
            <a:r>
              <a:rPr lang="en-US" sz="1500" dirty="0" err="1"/>
              <a:t>prilikom</a:t>
            </a:r>
            <a:r>
              <a:rPr lang="en-US" sz="1500" dirty="0"/>
              <a:t> </a:t>
            </a:r>
            <a:r>
              <a:rPr lang="en-US" sz="1500" dirty="0" err="1"/>
              <a:t>kompajliranja</a:t>
            </a:r>
            <a:r>
              <a:rPr lang="en-US" sz="1500" dirty="0"/>
              <a:t> </a:t>
            </a:r>
            <a:r>
              <a:rPr lang="en-US" sz="1500" dirty="0" err="1"/>
              <a:t>programa</a:t>
            </a:r>
            <a:r>
              <a:rPr lang="en-US" sz="1500" dirty="0"/>
              <a:t> u </a:t>
            </a:r>
            <a:r>
              <a:rPr lang="en-US" sz="1500" dirty="0" err="1"/>
              <a:t>memoriji</a:t>
            </a:r>
            <a:r>
              <a:rPr lang="en-US" sz="1500" dirty="0"/>
              <a:t> se </a:t>
            </a:r>
            <a:r>
              <a:rPr lang="en-US" sz="1500" dirty="0" err="1"/>
              <a:t>zauzme</a:t>
            </a:r>
            <a:r>
              <a:rPr lang="en-US" sz="1500" dirty="0"/>
              <a:t> proctor </a:t>
            </a:r>
            <a:r>
              <a:rPr lang="en-US" sz="1500" dirty="0" err="1"/>
              <a:t>koji</a:t>
            </a:r>
            <a:r>
              <a:rPr lang="en-US" sz="1500" dirty="0"/>
              <a:t> </a:t>
            </a:r>
            <a:r>
              <a:rPr lang="en-US" sz="1500" dirty="0" err="1"/>
              <a:t>odgovara</a:t>
            </a:r>
            <a:r>
              <a:rPr lang="en-US" sz="1500" dirty="0"/>
              <a:t> tom </a:t>
            </a:r>
            <a:r>
              <a:rPr lang="en-US" sz="1500" dirty="0" err="1"/>
              <a:t>tipu</a:t>
            </a:r>
            <a:r>
              <a:rPr lang="en-US" sz="1500" dirty="0"/>
              <a:t>. 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500" dirty="0" err="1"/>
              <a:t>Klasa</a:t>
            </a:r>
            <a:r>
              <a:rPr lang="en-US" sz="1500" dirty="0"/>
              <a:t> Student se </a:t>
            </a:r>
            <a:r>
              <a:rPr lang="en-US" sz="1500" dirty="0" err="1"/>
              <a:t>sastoji</a:t>
            </a:r>
            <a:r>
              <a:rPr lang="en-US" sz="1500" dirty="0"/>
              <a:t> od </a:t>
            </a:r>
            <a:r>
              <a:rPr lang="en-US" sz="1500" dirty="0" err="1"/>
              <a:t>skupa</a:t>
            </a:r>
            <a:r>
              <a:rPr lang="en-US" sz="1500" dirty="0"/>
              <a:t> </a:t>
            </a:r>
            <a:r>
              <a:rPr lang="en-US" sz="1500" dirty="0" err="1"/>
              <a:t>varijabli</a:t>
            </a:r>
            <a:r>
              <a:rPr lang="en-US" sz="1500" dirty="0"/>
              <a:t> I za </a:t>
            </a:r>
            <a:r>
              <a:rPr lang="en-US" sz="1500" dirty="0" err="1"/>
              <a:t>svaku</a:t>
            </a:r>
            <a:r>
              <a:rPr lang="en-US" sz="1500" dirty="0"/>
              <a:t> od </a:t>
            </a:r>
            <a:r>
              <a:rPr lang="en-US" sz="1500" dirty="0" err="1"/>
              <a:t>njih</a:t>
            </a:r>
            <a:r>
              <a:rPr lang="en-US" sz="1500" dirty="0"/>
              <a:t> </a:t>
            </a:r>
            <a:r>
              <a:rPr lang="en-US" sz="1500" dirty="0" err="1"/>
              <a:t>će</a:t>
            </a:r>
            <a:r>
              <a:rPr lang="en-US" sz="1500" dirty="0"/>
              <a:t> se </a:t>
            </a:r>
            <a:r>
              <a:rPr lang="en-US" sz="1500" dirty="0" err="1"/>
              <a:t>zauzeti</a:t>
            </a:r>
            <a:r>
              <a:rPr lang="en-US" sz="1500" dirty="0"/>
              <a:t> </a:t>
            </a:r>
            <a:r>
              <a:rPr lang="en-US" sz="1500" dirty="0" err="1"/>
              <a:t>odgovarajući</a:t>
            </a:r>
            <a:r>
              <a:rPr lang="en-US" sz="1500" dirty="0"/>
              <a:t> </a:t>
            </a:r>
            <a:r>
              <a:rPr lang="en-US" sz="1500" dirty="0" err="1"/>
              <a:t>memorijski</a:t>
            </a:r>
            <a:r>
              <a:rPr lang="en-US" sz="1500" dirty="0"/>
              <a:t> </a:t>
            </a:r>
            <a:r>
              <a:rPr lang="en-US" sz="1500" dirty="0" err="1"/>
              <a:t>prostor</a:t>
            </a:r>
            <a:r>
              <a:rPr lang="en-US" sz="1500" dirty="0"/>
              <a:t> a </a:t>
            </a:r>
            <a:r>
              <a:rPr lang="en-US" sz="1500" dirty="0" err="1"/>
              <a:t>sve</a:t>
            </a:r>
            <a:r>
              <a:rPr lang="en-US" sz="1500" dirty="0"/>
              <a:t> </a:t>
            </a:r>
            <a:r>
              <a:rPr lang="en-US" sz="1500" dirty="0" err="1"/>
              <a:t>ukupno</a:t>
            </a:r>
            <a:r>
              <a:rPr lang="en-US" sz="1500" dirty="0"/>
              <a:t> </a:t>
            </a:r>
            <a:r>
              <a:rPr lang="en-US" sz="1500" dirty="0" err="1"/>
              <a:t>taj</a:t>
            </a:r>
            <a:r>
              <a:rPr lang="en-US" sz="1500" dirty="0"/>
              <a:t> </a:t>
            </a:r>
            <a:r>
              <a:rPr lang="en-US" sz="1500" dirty="0" err="1"/>
              <a:t>memorijski</a:t>
            </a:r>
            <a:r>
              <a:rPr lang="en-US" sz="1500" dirty="0"/>
              <a:t> </a:t>
            </a:r>
            <a:r>
              <a:rPr lang="en-US" sz="1500" dirty="0" err="1"/>
              <a:t>prostor</a:t>
            </a:r>
            <a:r>
              <a:rPr lang="en-US" sz="1500" dirty="0"/>
              <a:t> </a:t>
            </a:r>
            <a:r>
              <a:rPr lang="en-US" sz="1500" dirty="0" err="1"/>
              <a:t>predstvalja</a:t>
            </a:r>
            <a:r>
              <a:rPr lang="en-US" sz="1500" dirty="0"/>
              <a:t> </a:t>
            </a:r>
            <a:r>
              <a:rPr lang="en-US" sz="1500" dirty="0" err="1"/>
              <a:t>memoriju</a:t>
            </a:r>
            <a:r>
              <a:rPr lang="en-US" sz="1500" dirty="0"/>
              <a:t> </a:t>
            </a:r>
            <a:r>
              <a:rPr lang="en-US" sz="1500" dirty="0" err="1"/>
              <a:t>koju</a:t>
            </a:r>
            <a:r>
              <a:rPr lang="en-US" sz="1500" dirty="0"/>
              <a:t> </a:t>
            </a:r>
            <a:r>
              <a:rPr lang="en-US" sz="1500" dirty="0" err="1"/>
              <a:t>zauzima</a:t>
            </a:r>
            <a:r>
              <a:rPr lang="en-US" sz="1500" dirty="0"/>
              <a:t> </a:t>
            </a:r>
            <a:r>
              <a:rPr lang="en-US" sz="1500" dirty="0" err="1"/>
              <a:t>sam</a:t>
            </a:r>
            <a:r>
              <a:rPr lang="en-US" sz="1500" dirty="0"/>
              <a:t> </a:t>
            </a:r>
            <a:r>
              <a:rPr lang="en-US" sz="1500" dirty="0" err="1"/>
              <a:t>objekat</a:t>
            </a:r>
            <a:r>
              <a:rPr lang="en-US" sz="1500" dirty="0"/>
              <a:t>.</a:t>
            </a:r>
          </a:p>
        </p:txBody>
      </p:sp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BA3FDE3-9EA5-3F43-8D24-43D254DEB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2159790"/>
            <a:ext cx="5458968" cy="253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643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63766-E463-BB40-84D1-30FF556D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Object Class</a:t>
            </a:r>
          </a:p>
        </p:txBody>
      </p:sp>
      <p:sp>
        <p:nvSpPr>
          <p:cNvPr id="40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06B04-A4CC-114C-A00D-DC255A077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dirty="0" err="1"/>
              <a:t>Klase</a:t>
            </a:r>
            <a:r>
              <a:rPr lang="en-US" sz="2200" dirty="0"/>
              <a:t> </a:t>
            </a:r>
            <a:r>
              <a:rPr lang="en-US" sz="2200" dirty="0" err="1"/>
              <a:t>prestavljaju</a:t>
            </a:r>
            <a:r>
              <a:rPr lang="en-US" sz="2200" dirty="0"/>
              <a:t> </a:t>
            </a:r>
            <a:r>
              <a:rPr lang="en-US" sz="2200" dirty="0" err="1"/>
              <a:t>jedan</a:t>
            </a:r>
            <a:r>
              <a:rPr lang="en-US" sz="2200" dirty="0"/>
              <a:t> od tri </a:t>
            </a:r>
            <a:r>
              <a:rPr lang="en-US" sz="2200" dirty="0" err="1"/>
              <a:t>neprimitivna</a:t>
            </a:r>
            <a:r>
              <a:rPr lang="en-US" sz="2200" dirty="0"/>
              <a:t> </a:t>
            </a:r>
            <a:r>
              <a:rPr lang="en-US" sz="2200" dirty="0" err="1"/>
              <a:t>tipa</a:t>
            </a:r>
            <a:r>
              <a:rPr lang="en-US" sz="2200" dirty="0"/>
              <a:t> </a:t>
            </a:r>
            <a:r>
              <a:rPr lang="en-US" sz="2200" dirty="0" err="1"/>
              <a:t>podataka</a:t>
            </a:r>
            <a:r>
              <a:rPr lang="en-US" sz="2200" dirty="0"/>
              <a:t>.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dirty="0" err="1"/>
              <a:t>Zauzimanje</a:t>
            </a:r>
            <a:r>
              <a:rPr lang="en-US" sz="2200" dirty="0"/>
              <a:t> </a:t>
            </a:r>
            <a:r>
              <a:rPr lang="en-US" sz="2200" dirty="0" err="1"/>
              <a:t>memorijsog</a:t>
            </a:r>
            <a:r>
              <a:rPr lang="en-US" sz="2200" dirty="0"/>
              <a:t> </a:t>
            </a:r>
            <a:r>
              <a:rPr lang="en-US" sz="2200" dirty="0" err="1"/>
              <a:t>prostora</a:t>
            </a:r>
            <a:r>
              <a:rPr lang="en-US" sz="2200" dirty="0"/>
              <a:t> za </a:t>
            </a:r>
            <a:r>
              <a:rPr lang="en-US" sz="2200" dirty="0" err="1"/>
              <a:t>neprimitivne</a:t>
            </a:r>
            <a:r>
              <a:rPr lang="en-US" sz="2200" dirty="0"/>
              <a:t> </a:t>
            </a:r>
            <a:r>
              <a:rPr lang="en-US" sz="2200" dirty="0" err="1"/>
              <a:t>tipove</a:t>
            </a:r>
            <a:r>
              <a:rPr lang="en-US" sz="2200" dirty="0"/>
              <a:t> </a:t>
            </a:r>
            <a:r>
              <a:rPr lang="en-US" sz="2200" dirty="0" err="1"/>
              <a:t>vrši</a:t>
            </a:r>
            <a:r>
              <a:rPr lang="en-US" sz="2200" dirty="0"/>
              <a:t> se </a:t>
            </a:r>
            <a:r>
              <a:rPr lang="en-US" sz="2200" dirty="0" err="1"/>
              <a:t>pomoću</a:t>
            </a:r>
            <a:r>
              <a:rPr lang="en-US" sz="2200" dirty="0"/>
              <a:t> </a:t>
            </a:r>
            <a:r>
              <a:rPr lang="en-US" sz="2200" dirty="0" err="1"/>
              <a:t>operatora</a:t>
            </a:r>
            <a:r>
              <a:rPr lang="en-US" sz="2200" dirty="0"/>
              <a:t> - </a:t>
            </a:r>
            <a:r>
              <a:rPr lang="en-US" sz="2200" b="1" dirty="0">
                <a:solidFill>
                  <a:srgbClr val="C00000"/>
                </a:solidFill>
              </a:rPr>
              <a:t>new</a:t>
            </a:r>
            <a:r>
              <a:rPr lang="en-US" sz="2200" dirty="0"/>
              <a:t>.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dirty="0" err="1"/>
              <a:t>Znači</a:t>
            </a:r>
            <a:r>
              <a:rPr lang="en-US" sz="2200" dirty="0"/>
              <a:t> </a:t>
            </a:r>
            <a:r>
              <a:rPr lang="en-US" sz="2200" dirty="0" err="1"/>
              <a:t>imamo</a:t>
            </a:r>
            <a:r>
              <a:rPr lang="en-US" sz="2200" dirty="0"/>
              <a:t> </a:t>
            </a:r>
            <a:r>
              <a:rPr lang="en-US" sz="2200" dirty="0" err="1"/>
              <a:t>varijablu</a:t>
            </a:r>
            <a:r>
              <a:rPr lang="en-US" sz="2200" dirty="0"/>
              <a:t> student</a:t>
            </a:r>
            <a:r>
              <a:rPr lang="en-US" sz="2200" u="sng" dirty="0"/>
              <a:t> </a:t>
            </a:r>
            <a:r>
              <a:rPr lang="en-US" sz="2200" u="sng" dirty="0" err="1"/>
              <a:t>tipa</a:t>
            </a:r>
            <a:r>
              <a:rPr lang="en-US" sz="2200" u="sng" dirty="0"/>
              <a:t> Student </a:t>
            </a:r>
            <a:r>
              <a:rPr lang="en-US" sz="2200" dirty="0"/>
              <a:t>I </a:t>
            </a:r>
            <a:r>
              <a:rPr lang="en-US" sz="2200" dirty="0" err="1"/>
              <a:t>pomoću</a:t>
            </a:r>
            <a:r>
              <a:rPr lang="en-US" sz="2200" dirty="0"/>
              <a:t> </a:t>
            </a:r>
            <a:r>
              <a:rPr lang="en-US" sz="2200" dirty="0" err="1"/>
              <a:t>operatora</a:t>
            </a:r>
            <a:r>
              <a:rPr lang="en-US" sz="2200" dirty="0"/>
              <a:t> </a:t>
            </a:r>
            <a:r>
              <a:rPr lang="en-US" sz="2200" u="sng" dirty="0"/>
              <a:t>new</a:t>
            </a:r>
            <a:r>
              <a:rPr lang="en-US" sz="2200" dirty="0"/>
              <a:t> </a:t>
            </a:r>
            <a:r>
              <a:rPr lang="en-US" sz="2200" dirty="0" err="1"/>
              <a:t>zauzimamo</a:t>
            </a:r>
            <a:r>
              <a:rPr lang="en-US" sz="2200" dirty="0"/>
              <a:t> </a:t>
            </a:r>
            <a:r>
              <a:rPr lang="en-US" sz="2200" dirty="0" err="1"/>
              <a:t>memorijski</a:t>
            </a:r>
            <a:r>
              <a:rPr lang="en-US" sz="2200" dirty="0"/>
              <a:t> proctor za </a:t>
            </a:r>
            <a:r>
              <a:rPr lang="en-US" sz="2200" dirty="0" err="1"/>
              <a:t>taj</a:t>
            </a:r>
            <a:r>
              <a:rPr lang="en-US" sz="2200" dirty="0"/>
              <a:t> </a:t>
            </a:r>
            <a:r>
              <a:rPr lang="en-US" sz="2200" dirty="0" err="1"/>
              <a:t>objekat</a:t>
            </a:r>
            <a:r>
              <a:rPr lang="en-US" sz="2200" dirty="0"/>
              <a:t>. </a:t>
            </a:r>
            <a:r>
              <a:rPr lang="en-US" sz="2200" dirty="0" err="1"/>
              <a:t>Varijablu</a:t>
            </a:r>
            <a:r>
              <a:rPr lang="en-US" sz="2200" dirty="0"/>
              <a:t> </a:t>
            </a:r>
            <a:r>
              <a:rPr lang="en-US" sz="2200" dirty="0" err="1"/>
              <a:t>ili</a:t>
            </a:r>
            <a:r>
              <a:rPr lang="en-US" sz="2200" dirty="0"/>
              <a:t> </a:t>
            </a:r>
            <a:r>
              <a:rPr lang="en-US" sz="2200" dirty="0" err="1"/>
              <a:t>objekat</a:t>
            </a:r>
            <a:r>
              <a:rPr lang="en-US" sz="2200" dirty="0"/>
              <a:t> student </a:t>
            </a:r>
            <a:r>
              <a:rPr lang="en-US" sz="2200" dirty="0" err="1"/>
              <a:t>možemo</a:t>
            </a:r>
            <a:r>
              <a:rPr lang="en-US" sz="2200" dirty="0"/>
              <a:t> </a:t>
            </a:r>
            <a:r>
              <a:rPr lang="en-US" sz="2200" dirty="0" err="1"/>
              <a:t>posmatrarati</a:t>
            </a:r>
            <a:r>
              <a:rPr lang="en-US" sz="2200" dirty="0"/>
              <a:t> </a:t>
            </a:r>
            <a:r>
              <a:rPr lang="en-US" sz="2200" dirty="0" err="1"/>
              <a:t>kako</a:t>
            </a:r>
            <a:r>
              <a:rPr lang="en-US" sz="2200" dirty="0"/>
              <a:t> </a:t>
            </a:r>
            <a:r>
              <a:rPr lang="en-US" sz="2200" dirty="0" err="1"/>
              <a:t>bilo</a:t>
            </a:r>
            <a:r>
              <a:rPr lang="en-US" sz="2200" dirty="0"/>
              <a:t> </a:t>
            </a:r>
            <a:r>
              <a:rPr lang="en-US" sz="2200" dirty="0" err="1"/>
              <a:t>koju</a:t>
            </a:r>
            <a:r>
              <a:rPr lang="en-US" sz="2200" dirty="0"/>
              <a:t> </a:t>
            </a:r>
            <a:r>
              <a:rPr lang="en-US" sz="2200" dirty="0" err="1"/>
              <a:t>drugu</a:t>
            </a:r>
            <a:r>
              <a:rPr lang="en-US" sz="2200" dirty="0"/>
              <a:t> </a:t>
            </a:r>
            <a:r>
              <a:rPr lang="en-US" sz="2200" dirty="0" err="1"/>
              <a:t>varijablu</a:t>
            </a:r>
            <a:r>
              <a:rPr lang="en-US" sz="2200" dirty="0"/>
              <a:t>.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dirty="0" err="1"/>
              <a:t>Primijetimo</a:t>
            </a:r>
            <a:r>
              <a:rPr lang="en-US" sz="2200" dirty="0"/>
              <a:t> da </a:t>
            </a:r>
            <a:r>
              <a:rPr lang="en-US" sz="2200" dirty="0" err="1"/>
              <a:t>sa</a:t>
            </a:r>
            <a:r>
              <a:rPr lang="en-US" sz="2200" dirty="0"/>
              <a:t> </a:t>
            </a:r>
            <a:r>
              <a:rPr lang="en-US" sz="2200" dirty="0" err="1"/>
              <a:t>desne</a:t>
            </a:r>
            <a:r>
              <a:rPr lang="en-US" sz="2200" dirty="0"/>
              <a:t> </a:t>
            </a:r>
            <a:r>
              <a:rPr lang="en-US" sz="2200" dirty="0" err="1"/>
              <a:t>strane</a:t>
            </a:r>
            <a:r>
              <a:rPr lang="en-US" sz="2200" dirty="0"/>
              <a:t> </a:t>
            </a:r>
            <a:r>
              <a:rPr lang="en-US" sz="2200" dirty="0" err="1"/>
              <a:t>operatora</a:t>
            </a:r>
            <a:r>
              <a:rPr lang="en-US" sz="2200" dirty="0"/>
              <a:t> new </a:t>
            </a:r>
            <a:r>
              <a:rPr lang="en-US" sz="2200" dirty="0" err="1"/>
              <a:t>stoji</a:t>
            </a:r>
            <a:r>
              <a:rPr lang="en-US" sz="2200" dirty="0"/>
              <a:t> Student(). </a:t>
            </a:r>
            <a:r>
              <a:rPr lang="en-US" sz="2200" dirty="0" err="1"/>
              <a:t>Ovaj</a:t>
            </a:r>
            <a:r>
              <a:rPr lang="en-US" sz="2200" dirty="0"/>
              <a:t> </a:t>
            </a:r>
            <a:r>
              <a:rPr lang="en-US" sz="2200" dirty="0" err="1"/>
              <a:t>dio</a:t>
            </a:r>
            <a:r>
              <a:rPr lang="en-US" sz="2200" dirty="0"/>
              <a:t> </a:t>
            </a:r>
            <a:r>
              <a:rPr lang="en-US" sz="2200" dirty="0" err="1"/>
              <a:t>naredbe</a:t>
            </a:r>
            <a:r>
              <a:rPr lang="en-US" sz="2200" dirty="0"/>
              <a:t> se ne </a:t>
            </a:r>
            <a:r>
              <a:rPr lang="en-US" sz="2200" dirty="0" err="1"/>
              <a:t>odnosti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tip Student </a:t>
            </a:r>
            <a:r>
              <a:rPr lang="en-US" sz="2200" dirty="0" err="1"/>
              <a:t>već</a:t>
            </a:r>
            <a:r>
              <a:rPr lang="en-US" sz="2200" dirty="0"/>
              <a:t> se to </a:t>
            </a:r>
            <a:r>
              <a:rPr lang="en-US" sz="2200" dirty="0" err="1"/>
              <a:t>naziva</a:t>
            </a:r>
            <a:r>
              <a:rPr lang="en-US" sz="2200" dirty="0"/>
              <a:t> </a:t>
            </a:r>
            <a:r>
              <a:rPr lang="en-US" sz="2200" b="1" dirty="0" err="1"/>
              <a:t>konstruktor</a:t>
            </a:r>
            <a:r>
              <a:rPr lang="en-US" sz="2200" b="1" dirty="0"/>
              <a:t> bez </a:t>
            </a:r>
            <a:r>
              <a:rPr lang="en-US" sz="2200" b="1" dirty="0" err="1"/>
              <a:t>parametara</a:t>
            </a:r>
            <a:r>
              <a:rPr lang="en-US" sz="2200" dirty="0"/>
              <a:t>. </a:t>
            </a:r>
            <a:r>
              <a:rPr lang="en-US" sz="2200" dirty="0" err="1"/>
              <a:t>Konstruktor</a:t>
            </a:r>
            <a:r>
              <a:rPr lang="en-US" sz="2200" dirty="0"/>
              <a:t> je </a:t>
            </a:r>
            <a:r>
              <a:rPr lang="en-US" sz="2200" dirty="0" err="1"/>
              <a:t>metoda</a:t>
            </a:r>
            <a:r>
              <a:rPr lang="en-US" sz="2200" dirty="0"/>
              <a:t> </a:t>
            </a:r>
            <a:r>
              <a:rPr lang="en-US" sz="2200" dirty="0" err="1"/>
              <a:t>klase</a:t>
            </a:r>
            <a:r>
              <a:rPr lang="en-US" sz="2200" dirty="0"/>
              <a:t> </a:t>
            </a:r>
            <a:r>
              <a:rPr lang="en-US" sz="2200" dirty="0" err="1"/>
              <a:t>koja</a:t>
            </a:r>
            <a:r>
              <a:rPr lang="en-US" sz="2200" dirty="0"/>
              <a:t> </a:t>
            </a:r>
            <a:r>
              <a:rPr lang="en-US" sz="2200" dirty="0" err="1"/>
              <a:t>nema</a:t>
            </a:r>
            <a:r>
              <a:rPr lang="en-US" sz="2200" dirty="0"/>
              <a:t> </a:t>
            </a:r>
            <a:r>
              <a:rPr lang="en-US" sz="2200" dirty="0" err="1"/>
              <a:t>povratni</a:t>
            </a:r>
            <a:r>
              <a:rPr lang="en-US" sz="2200" dirty="0"/>
              <a:t> tip a </a:t>
            </a:r>
            <a:r>
              <a:rPr lang="en-US" sz="2200" dirty="0" err="1"/>
              <a:t>ima</a:t>
            </a:r>
            <a:r>
              <a:rPr lang="en-US" sz="2200" dirty="0"/>
              <a:t> </a:t>
            </a:r>
            <a:r>
              <a:rPr lang="en-US" sz="2200" dirty="0" err="1"/>
              <a:t>isto</a:t>
            </a:r>
            <a:r>
              <a:rPr lang="en-US" sz="2200" dirty="0"/>
              <a:t> </a:t>
            </a:r>
            <a:r>
              <a:rPr lang="en-US" sz="2200" dirty="0" err="1"/>
              <a:t>ime</a:t>
            </a:r>
            <a:r>
              <a:rPr lang="en-US" sz="2200" dirty="0"/>
              <a:t> </a:t>
            </a:r>
            <a:r>
              <a:rPr lang="en-US" sz="2200" dirty="0" err="1"/>
              <a:t>kao</a:t>
            </a:r>
            <a:r>
              <a:rPr lang="en-US" sz="2200" dirty="0"/>
              <a:t> </a:t>
            </a:r>
            <a:r>
              <a:rPr lang="en-US" sz="2200" dirty="0" err="1"/>
              <a:t>sama</a:t>
            </a:r>
            <a:r>
              <a:rPr lang="en-US" sz="2200" dirty="0"/>
              <a:t> </a:t>
            </a:r>
            <a:r>
              <a:rPr lang="en-US" sz="2200" dirty="0" err="1"/>
              <a:t>klasa</a:t>
            </a:r>
            <a:r>
              <a:rPr lang="en-US" sz="2200" dirty="0"/>
              <a:t> I </a:t>
            </a:r>
            <a:r>
              <a:rPr lang="en-US" sz="2200" dirty="0" err="1"/>
              <a:t>služi</a:t>
            </a:r>
            <a:r>
              <a:rPr lang="en-US" sz="2200" dirty="0"/>
              <a:t> </a:t>
            </a:r>
            <a:r>
              <a:rPr lang="en-US" sz="2200" dirty="0" err="1"/>
              <a:t>nam</a:t>
            </a:r>
            <a:r>
              <a:rPr lang="en-US" sz="2200" dirty="0"/>
              <a:t> za </a:t>
            </a:r>
            <a:r>
              <a:rPr lang="en-US" sz="2200" dirty="0" err="1"/>
              <a:t>dvije</a:t>
            </a:r>
            <a:r>
              <a:rPr lang="en-US" sz="2200" dirty="0"/>
              <a:t> </a:t>
            </a:r>
            <a:r>
              <a:rPr lang="en-US" sz="2200" dirty="0" err="1"/>
              <a:t>stvari</a:t>
            </a:r>
            <a:r>
              <a:rPr lang="en-US" sz="2200" dirty="0"/>
              <a:t> da </a:t>
            </a:r>
            <a:r>
              <a:rPr lang="en-US" sz="2200" b="1" dirty="0" err="1"/>
              <a:t>zauzmemo</a:t>
            </a:r>
            <a:r>
              <a:rPr lang="en-US" sz="2200" b="1" dirty="0"/>
              <a:t> </a:t>
            </a:r>
            <a:r>
              <a:rPr lang="en-US" sz="2200" b="1" dirty="0" err="1"/>
              <a:t>memorijski</a:t>
            </a:r>
            <a:r>
              <a:rPr lang="en-US" sz="2200" b="1" dirty="0"/>
              <a:t> proctor</a:t>
            </a:r>
            <a:r>
              <a:rPr lang="en-US" sz="2200" dirty="0"/>
              <a:t> za </a:t>
            </a:r>
            <a:r>
              <a:rPr lang="en-US" sz="2200" dirty="0" err="1"/>
              <a:t>konkretan</a:t>
            </a:r>
            <a:r>
              <a:rPr lang="en-US" sz="2200" dirty="0"/>
              <a:t> </a:t>
            </a:r>
            <a:r>
              <a:rPr lang="en-US" sz="2200" dirty="0" err="1"/>
              <a:t>objekat</a:t>
            </a:r>
            <a:r>
              <a:rPr lang="en-US" sz="2200" dirty="0"/>
              <a:t> I da </a:t>
            </a:r>
            <a:r>
              <a:rPr lang="en-US" sz="2200" b="1" dirty="0" err="1"/>
              <a:t>incijalizujemo</a:t>
            </a:r>
            <a:r>
              <a:rPr lang="en-US" sz="2200" dirty="0"/>
              <a:t> </a:t>
            </a:r>
            <a:r>
              <a:rPr lang="en-US" sz="2200" dirty="0" err="1"/>
              <a:t>vrijednosti</a:t>
            </a:r>
            <a:r>
              <a:rPr lang="en-US" sz="2200" dirty="0"/>
              <a:t> </a:t>
            </a:r>
            <a:r>
              <a:rPr lang="en-US" sz="2200" dirty="0" err="1"/>
              <a:t>polja</a:t>
            </a:r>
            <a:r>
              <a:rPr lang="en-US" sz="2200" dirty="0"/>
              <a:t> </a:t>
            </a:r>
            <a:r>
              <a:rPr lang="en-US" sz="2200" dirty="0" err="1"/>
              <a:t>objekta</a:t>
            </a:r>
            <a:r>
              <a:rPr lang="en-US" sz="2200" dirty="0"/>
              <a:t>.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dirty="0" err="1"/>
              <a:t>Konstruktor</a:t>
            </a:r>
            <a:r>
              <a:rPr lang="en-US" sz="2200" dirty="0"/>
              <a:t> bez </a:t>
            </a:r>
            <a:r>
              <a:rPr lang="en-US" sz="2200" dirty="0" err="1"/>
              <a:t>parametera</a:t>
            </a:r>
            <a:r>
              <a:rPr lang="en-US" sz="2200" dirty="0"/>
              <a:t> </a:t>
            </a:r>
            <a:r>
              <a:rPr lang="en-US" sz="2200" dirty="0" err="1"/>
              <a:t>ako</a:t>
            </a:r>
            <a:r>
              <a:rPr lang="en-US" sz="2200" dirty="0"/>
              <a:t> se ne </a:t>
            </a:r>
            <a:r>
              <a:rPr lang="en-US" sz="2200" dirty="0" err="1"/>
              <a:t>neavede</a:t>
            </a:r>
            <a:r>
              <a:rPr lang="en-US" sz="2200" dirty="0"/>
              <a:t> u </a:t>
            </a:r>
            <a:r>
              <a:rPr lang="en-US" sz="2200" dirty="0" err="1"/>
              <a:t>klasi</a:t>
            </a:r>
            <a:r>
              <a:rPr lang="en-US" sz="2200" dirty="0"/>
              <a:t> od se </a:t>
            </a:r>
            <a:r>
              <a:rPr lang="en-US" sz="2200" dirty="0" err="1"/>
              <a:t>podrazumjeva</a:t>
            </a:r>
            <a:r>
              <a:rPr lang="en-US" sz="2200" dirty="0"/>
              <a:t> da </a:t>
            </a:r>
            <a:r>
              <a:rPr lang="en-US" sz="2200" dirty="0" err="1"/>
              <a:t>postoji</a:t>
            </a:r>
            <a:r>
              <a:rPr lang="en-US" sz="2200" dirty="0"/>
              <a:t>.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dirty="0" err="1"/>
              <a:t>Pristupanje</a:t>
            </a:r>
            <a:r>
              <a:rPr lang="en-US" sz="2200" dirty="0"/>
              <a:t> </a:t>
            </a:r>
            <a:r>
              <a:rPr lang="en-US" sz="2200" dirty="0" err="1"/>
              <a:t>poljiva</a:t>
            </a:r>
            <a:r>
              <a:rPr lang="en-US" sz="2200" dirty="0"/>
              <a:t> </a:t>
            </a:r>
            <a:r>
              <a:rPr lang="en-US" sz="2200" dirty="0" err="1"/>
              <a:t>objekta</a:t>
            </a:r>
            <a:r>
              <a:rPr lang="en-US" sz="2200" dirty="0"/>
              <a:t> </a:t>
            </a:r>
            <a:r>
              <a:rPr lang="en-US" sz="2200" dirty="0" err="1"/>
              <a:t>vrši</a:t>
            </a:r>
            <a:r>
              <a:rPr lang="en-US" sz="2200" dirty="0"/>
              <a:t> se </a:t>
            </a:r>
            <a:r>
              <a:rPr lang="en-US" sz="2200" dirty="0" err="1"/>
              <a:t>pomoću</a:t>
            </a:r>
            <a:r>
              <a:rPr lang="en-US" sz="2200" dirty="0"/>
              <a:t> </a:t>
            </a:r>
            <a:r>
              <a:rPr lang="en-US" sz="2200" dirty="0" err="1"/>
              <a:t>operatora</a:t>
            </a:r>
            <a:r>
              <a:rPr lang="en-US" sz="2200" dirty="0"/>
              <a:t> </a:t>
            </a:r>
            <a:r>
              <a:rPr lang="en-US" sz="2200" b="1" dirty="0"/>
              <a:t>. </a:t>
            </a:r>
            <a:r>
              <a:rPr lang="en-US" sz="2200" dirty="0" err="1"/>
              <a:t>npr</a:t>
            </a:r>
            <a:r>
              <a:rPr lang="en-US" sz="2200" dirty="0"/>
              <a:t>. </a:t>
            </a:r>
            <a:r>
              <a:rPr lang="en-US" sz="2200" dirty="0" err="1"/>
              <a:t>student.ime</a:t>
            </a:r>
            <a:r>
              <a:rPr lang="en-US" sz="2200" dirty="0"/>
              <a:t> = ”</a:t>
            </a:r>
            <a:r>
              <a:rPr lang="en-US" sz="2200" dirty="0" err="1"/>
              <a:t>Petar</a:t>
            </a:r>
            <a:r>
              <a:rPr lang="en-US" sz="2200" dirty="0"/>
              <a:t>”; </a:t>
            </a:r>
            <a:r>
              <a:rPr lang="en-US" sz="2200" dirty="0" err="1"/>
              <a:t>znači</a:t>
            </a:r>
            <a:r>
              <a:rPr lang="en-US" sz="2200" dirty="0"/>
              <a:t> u </a:t>
            </a:r>
            <a:r>
              <a:rPr lang="en-US" sz="2200" dirty="0" err="1"/>
              <a:t>objekat</a:t>
            </a:r>
            <a:r>
              <a:rPr lang="en-US" sz="2200" dirty="0"/>
              <a:t> student u polje </a:t>
            </a:r>
            <a:r>
              <a:rPr lang="en-US" sz="2200" dirty="0" err="1"/>
              <a:t>ime</a:t>
            </a:r>
            <a:r>
              <a:rPr lang="en-US" sz="2200" dirty="0"/>
              <a:t> </a:t>
            </a:r>
            <a:r>
              <a:rPr lang="en-US" sz="2200" dirty="0" err="1"/>
              <a:t>upiši</a:t>
            </a:r>
            <a:r>
              <a:rPr lang="en-US" sz="2200" dirty="0"/>
              <a:t> </a:t>
            </a:r>
            <a:r>
              <a:rPr lang="en-US" sz="2200" dirty="0" err="1"/>
              <a:t>vrijednost</a:t>
            </a:r>
            <a:r>
              <a:rPr lang="en-US" sz="2200" dirty="0"/>
              <a:t> “</a:t>
            </a:r>
            <a:r>
              <a:rPr lang="en-US" sz="2200" dirty="0" err="1"/>
              <a:t>Petar</a:t>
            </a:r>
            <a:r>
              <a:rPr lang="en-US" sz="2200" dirty="0"/>
              <a:t>”. </a:t>
            </a:r>
            <a:endParaRPr lang="en-US" sz="2200" b="1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C6F35B0-FC43-E041-A69F-F3872C8F2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648012"/>
            <a:ext cx="5458968" cy="3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95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63766-E463-BB40-84D1-30FF556D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Object Class</a:t>
            </a:r>
          </a:p>
        </p:txBody>
      </p:sp>
      <p:sp>
        <p:nvSpPr>
          <p:cNvPr id="40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06B04-A4CC-114C-A00D-DC255A077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dirty="0"/>
              <a:t>Na </a:t>
            </a:r>
            <a:r>
              <a:rPr lang="en-US" sz="2200" dirty="0" err="1"/>
              <a:t>slici</a:t>
            </a:r>
            <a:r>
              <a:rPr lang="en-US" sz="2200" dirty="0"/>
              <a:t> </a:t>
            </a:r>
            <a:r>
              <a:rPr lang="en-US" sz="2200" dirty="0" err="1"/>
              <a:t>desno</a:t>
            </a:r>
            <a:r>
              <a:rPr lang="en-US" sz="2200" dirty="0"/>
              <a:t> </a:t>
            </a:r>
            <a:r>
              <a:rPr lang="en-US" sz="2200" dirty="0" err="1"/>
              <a:t>prikazana</a:t>
            </a:r>
            <a:r>
              <a:rPr lang="en-US" sz="2200" dirty="0"/>
              <a:t> </a:t>
            </a:r>
            <a:r>
              <a:rPr lang="en-US" sz="2200" dirty="0" err="1"/>
              <a:t>su</a:t>
            </a:r>
            <a:r>
              <a:rPr lang="en-US" sz="2200" dirty="0"/>
              <a:t> tri </a:t>
            </a:r>
            <a:r>
              <a:rPr lang="en-US" sz="2200" dirty="0" err="1"/>
              <a:t>konstruktora</a:t>
            </a:r>
            <a:endParaRPr lang="en-US" sz="2200" dirty="0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dirty="0" err="1"/>
              <a:t>Konstruktor</a:t>
            </a:r>
            <a:r>
              <a:rPr lang="en-US" sz="2200" dirty="0"/>
              <a:t> bez </a:t>
            </a:r>
            <a:r>
              <a:rPr lang="en-US" sz="2200" dirty="0" err="1"/>
              <a:t>parametera</a:t>
            </a:r>
            <a:r>
              <a:rPr lang="en-US" sz="2200" dirty="0"/>
              <a:t> </a:t>
            </a:r>
            <a:r>
              <a:rPr lang="en-US" sz="2200" dirty="0" err="1"/>
              <a:t>ili</a:t>
            </a:r>
            <a:r>
              <a:rPr lang="en-US" sz="2200" dirty="0"/>
              <a:t> </a:t>
            </a:r>
            <a:r>
              <a:rPr lang="en-US" sz="2200" dirty="0" err="1"/>
              <a:t>podrazumjevani</a:t>
            </a:r>
            <a:r>
              <a:rPr lang="en-US" sz="2200" dirty="0"/>
              <a:t> </a:t>
            </a:r>
            <a:r>
              <a:rPr lang="en-US" sz="2200" dirty="0" err="1"/>
              <a:t>konstruktor</a:t>
            </a:r>
            <a:r>
              <a:rPr lang="en-US" sz="2200" dirty="0"/>
              <a:t> </a:t>
            </a:r>
            <a:r>
              <a:rPr lang="en-US" sz="2200" dirty="0" err="1"/>
              <a:t>uvijek</a:t>
            </a:r>
            <a:r>
              <a:rPr lang="en-US" sz="2200" dirty="0"/>
              <a:t> </a:t>
            </a:r>
            <a:r>
              <a:rPr lang="en-US" sz="2200" dirty="0" err="1"/>
              <a:t>postoji</a:t>
            </a:r>
            <a:r>
              <a:rPr lang="en-US" sz="2200" dirty="0"/>
              <a:t> </a:t>
            </a:r>
            <a:r>
              <a:rPr lang="en-US" sz="2200" dirty="0" err="1"/>
              <a:t>ako</a:t>
            </a:r>
            <a:r>
              <a:rPr lang="en-US" sz="2200" dirty="0"/>
              <a:t> se ne </a:t>
            </a:r>
            <a:r>
              <a:rPr lang="en-US" sz="2200" dirty="0" err="1"/>
              <a:t>definiše</a:t>
            </a:r>
            <a:r>
              <a:rPr lang="en-US" sz="2200" dirty="0"/>
              <a:t> u </a:t>
            </a:r>
            <a:r>
              <a:rPr lang="en-US" sz="2200" dirty="0" err="1"/>
              <a:t>klasi</a:t>
            </a:r>
            <a:r>
              <a:rPr lang="en-US" sz="2200" dirty="0"/>
              <a:t> I </a:t>
            </a:r>
            <a:r>
              <a:rPr lang="en-US" sz="2200" dirty="0" err="1"/>
              <a:t>ako</a:t>
            </a:r>
            <a:r>
              <a:rPr lang="en-US" sz="2200" dirty="0"/>
              <a:t> </a:t>
            </a:r>
            <a:r>
              <a:rPr lang="en-US" sz="2200" dirty="0" err="1"/>
              <a:t>nema</a:t>
            </a:r>
            <a:r>
              <a:rPr lang="en-US" sz="2200" dirty="0"/>
              <a:t> </a:t>
            </a:r>
            <a:r>
              <a:rPr lang="en-US" sz="2200" dirty="0" err="1"/>
              <a:t>drugog</a:t>
            </a:r>
            <a:r>
              <a:rPr lang="en-US" sz="2200" dirty="0"/>
              <a:t> </a:t>
            </a:r>
            <a:r>
              <a:rPr lang="en-US" sz="2200" dirty="0" err="1"/>
              <a:t>konstruktora</a:t>
            </a:r>
            <a:r>
              <a:rPr lang="en-US" sz="2200" dirty="0"/>
              <a:t> on se </a:t>
            </a:r>
            <a:r>
              <a:rPr lang="en-US" sz="2200" dirty="0" err="1"/>
              <a:t>poziva</a:t>
            </a:r>
            <a:r>
              <a:rPr lang="en-US" sz="2200" dirty="0"/>
              <a:t> </a:t>
            </a:r>
            <a:r>
              <a:rPr lang="en-US" sz="2200" dirty="0" err="1"/>
              <a:t>prilikom</a:t>
            </a:r>
            <a:r>
              <a:rPr lang="en-US" sz="2200" dirty="0"/>
              <a:t> </a:t>
            </a:r>
            <a:r>
              <a:rPr lang="en-US" sz="2200" dirty="0" err="1"/>
              <a:t>zauzimanja</a:t>
            </a:r>
            <a:r>
              <a:rPr lang="en-US" sz="2200" dirty="0"/>
              <a:t> </a:t>
            </a:r>
            <a:r>
              <a:rPr lang="en-US" sz="2200" dirty="0" err="1"/>
              <a:t>memorijskog</a:t>
            </a:r>
            <a:r>
              <a:rPr lang="en-US" sz="2200" dirty="0"/>
              <a:t> </a:t>
            </a:r>
            <a:r>
              <a:rPr lang="en-US" sz="2200" dirty="0" err="1"/>
              <a:t>prostora</a:t>
            </a:r>
            <a:r>
              <a:rPr lang="en-US" sz="2200" dirty="0"/>
              <a:t> I </a:t>
            </a:r>
            <a:r>
              <a:rPr lang="en-US" sz="2200" dirty="0" err="1"/>
              <a:t>inicijalizacije</a:t>
            </a:r>
            <a:r>
              <a:rPr lang="en-US" sz="2200" dirty="0"/>
              <a:t> (za </a:t>
            </a:r>
            <a:r>
              <a:rPr lang="en-US" sz="2200" dirty="0" err="1"/>
              <a:t>inicijalne</a:t>
            </a:r>
            <a:r>
              <a:rPr lang="en-US" sz="2200" dirty="0"/>
              <a:t> </a:t>
            </a:r>
            <a:r>
              <a:rPr lang="en-US" sz="2200" dirty="0" err="1"/>
              <a:t>vrijednosti</a:t>
            </a:r>
            <a:r>
              <a:rPr lang="en-US" sz="2200" dirty="0"/>
              <a:t> </a:t>
            </a:r>
            <a:r>
              <a:rPr lang="en-US" sz="2200" dirty="0" err="1"/>
              <a:t>polja</a:t>
            </a:r>
            <a:r>
              <a:rPr lang="en-US" sz="2200" dirty="0"/>
              <a:t> </a:t>
            </a:r>
            <a:r>
              <a:rPr lang="en-US" sz="2200" dirty="0" err="1"/>
              <a:t>uzimaju</a:t>
            </a:r>
            <a:r>
              <a:rPr lang="en-US" sz="2200" dirty="0"/>
              <a:t> se random </a:t>
            </a:r>
            <a:r>
              <a:rPr lang="en-US" sz="2200" dirty="0" err="1"/>
              <a:t>vrijednosti</a:t>
            </a:r>
            <a:r>
              <a:rPr lang="en-US" sz="2200" dirty="0"/>
              <a:t> za </a:t>
            </a:r>
            <a:r>
              <a:rPr lang="en-US" sz="2200" dirty="0" err="1"/>
              <a:t>svaku</a:t>
            </a:r>
            <a:r>
              <a:rPr lang="en-US" sz="2200" dirty="0"/>
              <a:t> </a:t>
            </a:r>
            <a:r>
              <a:rPr lang="en-US" sz="2200" dirty="0" err="1"/>
              <a:t>varijabuli</a:t>
            </a:r>
            <a:r>
              <a:rPr lang="en-US" sz="2200" dirty="0"/>
              <a:t> </a:t>
            </a:r>
            <a:r>
              <a:rPr lang="en-US" sz="2200" dirty="0" err="1"/>
              <a:t>ako</a:t>
            </a:r>
            <a:r>
              <a:rPr lang="en-US" sz="2200" dirty="0"/>
              <a:t> u </a:t>
            </a:r>
            <a:r>
              <a:rPr lang="en-US" sz="2200" dirty="0" err="1"/>
              <a:t>tijelu</a:t>
            </a:r>
            <a:r>
              <a:rPr lang="en-US" sz="2200" dirty="0"/>
              <a:t> </a:t>
            </a:r>
            <a:r>
              <a:rPr lang="en-US" sz="2200" dirty="0" err="1"/>
              <a:t>konstruktora</a:t>
            </a:r>
            <a:r>
              <a:rPr lang="en-US" sz="2200" dirty="0"/>
              <a:t> </a:t>
            </a:r>
            <a:r>
              <a:rPr lang="en-US" sz="2200" dirty="0" err="1"/>
              <a:t>nije</a:t>
            </a:r>
            <a:r>
              <a:rPr lang="en-US" sz="2200" dirty="0"/>
              <a:t> </a:t>
            </a:r>
            <a:r>
              <a:rPr lang="en-US" sz="2200" dirty="0" err="1"/>
              <a:t>uradjena</a:t>
            </a:r>
            <a:r>
              <a:rPr lang="en-US" sz="2200" dirty="0"/>
              <a:t> </a:t>
            </a:r>
            <a:r>
              <a:rPr lang="en-US" sz="2200" dirty="0" err="1"/>
              <a:t>inicijalizacija</a:t>
            </a:r>
            <a:r>
              <a:rPr lang="en-US" sz="2200" dirty="0"/>
              <a:t>)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dirty="0" err="1"/>
              <a:t>Konstruktor</a:t>
            </a:r>
            <a:r>
              <a:rPr lang="en-US" sz="2200" dirty="0"/>
              <a:t> </a:t>
            </a:r>
            <a:r>
              <a:rPr lang="en-US" sz="2200" b="1" dirty="0" err="1"/>
              <a:t>nema</a:t>
            </a:r>
            <a:r>
              <a:rPr lang="en-US" sz="2200" b="1" dirty="0"/>
              <a:t> </a:t>
            </a:r>
            <a:r>
              <a:rPr lang="en-US" sz="2200" b="1" dirty="0" err="1"/>
              <a:t>povratnu</a:t>
            </a:r>
            <a:r>
              <a:rPr lang="en-US" sz="2200" b="1" dirty="0"/>
              <a:t> </a:t>
            </a:r>
            <a:r>
              <a:rPr lang="en-US" sz="2200" b="1" dirty="0" err="1"/>
              <a:t>vrijednost</a:t>
            </a:r>
            <a:endParaRPr lang="en-US" sz="2200" b="1" dirty="0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1DA2B4A-EF66-5240-9437-E8AC29883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824" y="2372868"/>
            <a:ext cx="6454166" cy="33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149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63766-E463-BB40-84D1-30FF556D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Object Class</a:t>
            </a:r>
          </a:p>
        </p:txBody>
      </p:sp>
      <p:sp>
        <p:nvSpPr>
          <p:cNvPr id="40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06B04-A4CC-114C-A00D-DC255A077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dirty="0" err="1"/>
              <a:t>Konstruktor</a:t>
            </a:r>
            <a:r>
              <a:rPr lang="en-US" sz="2200" dirty="0"/>
              <a:t> </a:t>
            </a:r>
            <a:r>
              <a:rPr lang="en-US" sz="2200" dirty="0" err="1"/>
              <a:t>sa</a:t>
            </a:r>
            <a:r>
              <a:rPr lang="en-US" sz="2200" dirty="0"/>
              <a:t> </a:t>
            </a:r>
            <a:r>
              <a:rPr lang="en-US" sz="2200" dirty="0" err="1"/>
              <a:t>parametrima</a:t>
            </a:r>
            <a:r>
              <a:rPr lang="en-US" sz="2200" dirty="0"/>
              <a:t> prima </a:t>
            </a:r>
            <a:r>
              <a:rPr lang="en-US" sz="2200" dirty="0" err="1"/>
              <a:t>odgovarajuće</a:t>
            </a:r>
            <a:r>
              <a:rPr lang="en-US" sz="2200" dirty="0"/>
              <a:t> </a:t>
            </a:r>
            <a:r>
              <a:rPr lang="en-US" sz="2200" dirty="0" err="1"/>
              <a:t>vrijednosti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osnovu</a:t>
            </a:r>
            <a:r>
              <a:rPr lang="en-US" sz="2200" dirty="0"/>
              <a:t> </a:t>
            </a:r>
            <a:r>
              <a:rPr lang="en-US" sz="2200" dirty="0" err="1"/>
              <a:t>kojih</a:t>
            </a:r>
            <a:r>
              <a:rPr lang="en-US" sz="2200" dirty="0"/>
              <a:t> se </a:t>
            </a:r>
            <a:r>
              <a:rPr lang="en-US" sz="2200" dirty="0" err="1"/>
              <a:t>izvrši</a:t>
            </a:r>
            <a:r>
              <a:rPr lang="en-US" sz="2200" dirty="0"/>
              <a:t> </a:t>
            </a:r>
            <a:r>
              <a:rPr lang="en-US" sz="2200" dirty="0" err="1"/>
              <a:t>inicijalizacija</a:t>
            </a:r>
            <a:r>
              <a:rPr lang="en-US" sz="2200" dirty="0"/>
              <a:t> </a:t>
            </a:r>
            <a:r>
              <a:rPr lang="en-US" sz="2200" dirty="0" err="1"/>
              <a:t>polja</a:t>
            </a:r>
            <a:r>
              <a:rPr lang="en-US" sz="2200" dirty="0"/>
              <a:t> </a:t>
            </a:r>
            <a:r>
              <a:rPr lang="en-US" sz="2200" dirty="0" err="1"/>
              <a:t>klasa</a:t>
            </a:r>
            <a:endParaRPr lang="en-US" sz="2200" dirty="0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dirty="0" err="1"/>
              <a:t>Parametre</a:t>
            </a:r>
            <a:r>
              <a:rPr lang="en-US" sz="2200" dirty="0"/>
              <a:t> </a:t>
            </a:r>
            <a:r>
              <a:rPr lang="en-US" sz="2200" dirty="0" err="1"/>
              <a:t>konstruktora</a:t>
            </a:r>
            <a:r>
              <a:rPr lang="en-US" sz="2200" dirty="0"/>
              <a:t> </a:t>
            </a:r>
            <a:r>
              <a:rPr lang="en-US" sz="2200" dirty="0" err="1"/>
              <a:t>navodimo</a:t>
            </a:r>
            <a:r>
              <a:rPr lang="en-US" sz="2200" dirty="0"/>
              <a:t> u </a:t>
            </a:r>
            <a:r>
              <a:rPr lang="en-US" sz="2200" dirty="0" err="1"/>
              <a:t>malim</a:t>
            </a:r>
            <a:r>
              <a:rPr lang="en-US" sz="2200" dirty="0"/>
              <a:t> </a:t>
            </a:r>
            <a:r>
              <a:rPr lang="en-US" sz="2200" dirty="0" err="1"/>
              <a:t>zagradama</a:t>
            </a:r>
            <a:r>
              <a:rPr lang="en-US" sz="2200" dirty="0"/>
              <a:t> </a:t>
            </a:r>
            <a:r>
              <a:rPr lang="en-US" sz="2200" dirty="0" err="1"/>
              <a:t>odvojene</a:t>
            </a:r>
            <a:r>
              <a:rPr lang="en-US" sz="2200" dirty="0"/>
              <a:t> </a:t>
            </a:r>
            <a:r>
              <a:rPr lang="en-US" sz="2200" dirty="0" err="1"/>
              <a:t>zapetom</a:t>
            </a:r>
            <a:r>
              <a:rPr lang="en-US" sz="2200" dirty="0"/>
              <a:t>: </a:t>
            </a:r>
            <a:r>
              <a:rPr lang="en-US" sz="2200" b="1" i="1" dirty="0" err="1"/>
              <a:t>imeKonstruktora</a:t>
            </a:r>
            <a:r>
              <a:rPr lang="en-US" sz="2200" b="1" i="1" dirty="0"/>
              <a:t>(tip1 param1, tip2 param2, tip3, param3…) { //</a:t>
            </a:r>
            <a:r>
              <a:rPr lang="en-US" sz="2200" b="1" i="1" dirty="0" err="1"/>
              <a:t>tijelo</a:t>
            </a:r>
            <a:r>
              <a:rPr lang="en-US" sz="2200" b="1" i="1" dirty="0"/>
              <a:t> </a:t>
            </a:r>
            <a:r>
              <a:rPr lang="en-US" sz="2200" b="1" i="1" dirty="0" err="1"/>
              <a:t>konstruktora</a:t>
            </a:r>
            <a:r>
              <a:rPr lang="en-US" sz="2200" b="1" i="1" dirty="0"/>
              <a:t> }</a:t>
            </a:r>
            <a:endParaRPr lang="en-US" sz="2200" dirty="0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dirty="0" err="1"/>
              <a:t>Možemo</a:t>
            </a:r>
            <a:r>
              <a:rPr lang="en-US" sz="2200" dirty="0"/>
              <a:t> </a:t>
            </a:r>
            <a:r>
              <a:rPr lang="en-US" sz="2200" dirty="0" err="1"/>
              <a:t>imati</a:t>
            </a:r>
            <a:r>
              <a:rPr lang="en-US" sz="2200" dirty="0"/>
              <a:t> </a:t>
            </a:r>
            <a:r>
              <a:rPr lang="en-US" sz="2200" dirty="0" err="1"/>
              <a:t>više</a:t>
            </a:r>
            <a:r>
              <a:rPr lang="en-US" sz="2200" dirty="0"/>
              <a:t> </a:t>
            </a:r>
            <a:r>
              <a:rPr lang="en-US" sz="2200" dirty="0" err="1"/>
              <a:t>ovih</a:t>
            </a:r>
            <a:r>
              <a:rPr lang="en-US" sz="2200" dirty="0"/>
              <a:t> </a:t>
            </a:r>
            <a:r>
              <a:rPr lang="en-US" sz="2200" dirty="0" err="1"/>
              <a:t>konstruktora</a:t>
            </a:r>
            <a:endParaRPr lang="en-US" sz="2200" dirty="0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dirty="0" err="1"/>
              <a:t>Ime</a:t>
            </a:r>
            <a:r>
              <a:rPr lang="en-US" sz="2200" dirty="0"/>
              <a:t> </a:t>
            </a:r>
            <a:r>
              <a:rPr lang="en-US" sz="2200" dirty="0" err="1"/>
              <a:t>konstruktora</a:t>
            </a:r>
            <a:r>
              <a:rPr lang="en-US" sz="2200" dirty="0"/>
              <a:t> se </a:t>
            </a:r>
            <a:r>
              <a:rPr lang="en-US" sz="2200" dirty="0" err="1"/>
              <a:t>poklapa</a:t>
            </a:r>
            <a:r>
              <a:rPr lang="en-US" sz="2200" dirty="0"/>
              <a:t> </a:t>
            </a:r>
            <a:r>
              <a:rPr lang="en-US" sz="2200" dirty="0" err="1"/>
              <a:t>sa</a:t>
            </a:r>
            <a:r>
              <a:rPr lang="en-US" sz="2200" dirty="0"/>
              <a:t> </a:t>
            </a:r>
            <a:r>
              <a:rPr lang="en-US" sz="2200" dirty="0" err="1"/>
              <a:t>imenom</a:t>
            </a:r>
            <a:r>
              <a:rPr lang="en-US" sz="2200" dirty="0"/>
              <a:t> </a:t>
            </a:r>
            <a:r>
              <a:rPr lang="en-US" sz="2200" dirty="0" err="1"/>
              <a:t>klase</a:t>
            </a:r>
            <a:endParaRPr lang="en-US" sz="2200" dirty="0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1DA2B4A-EF66-5240-9437-E8AC29883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824" y="2372868"/>
            <a:ext cx="6454166" cy="33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815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63766-E463-BB40-84D1-30FF556D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Basic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06B04-A4CC-114C-A00D-DC255A077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800" dirty="0"/>
              <a:t>Object Oriented – u </a:t>
            </a:r>
            <a:r>
              <a:rPr lang="en-US" sz="1800" dirty="0" err="1"/>
              <a:t>javi</a:t>
            </a:r>
            <a:r>
              <a:rPr lang="en-US" sz="1800" dirty="0"/>
              <a:t> je </a:t>
            </a:r>
            <a:r>
              <a:rPr lang="en-US" sz="1800" dirty="0" err="1"/>
              <a:t>sve</a:t>
            </a:r>
            <a:r>
              <a:rPr lang="en-US" sz="1800" dirty="0"/>
              <a:t> </a:t>
            </a:r>
            <a:r>
              <a:rPr lang="en-US" sz="1800" dirty="0" err="1"/>
              <a:t>objekat</a:t>
            </a:r>
            <a:r>
              <a:rPr lang="en-US" sz="1800" dirty="0"/>
              <a:t>. U </a:t>
            </a:r>
            <a:r>
              <a:rPr lang="en-US" sz="1800" dirty="0" err="1"/>
              <a:t>potpunosti</a:t>
            </a:r>
            <a:r>
              <a:rPr lang="en-US" sz="1800" dirty="0"/>
              <a:t> </a:t>
            </a:r>
            <a:r>
              <a:rPr lang="en-US" sz="1800" dirty="0" err="1"/>
              <a:t>podrzava</a:t>
            </a:r>
            <a:r>
              <a:rPr lang="en-US" sz="1800" dirty="0"/>
              <a:t> </a:t>
            </a:r>
            <a:r>
              <a:rPr lang="en-US" sz="1800" dirty="0" err="1"/>
              <a:t>principe</a:t>
            </a:r>
            <a:r>
              <a:rPr lang="en-US" sz="1800" dirty="0"/>
              <a:t> OOP.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800" dirty="0"/>
              <a:t>Simple – </a:t>
            </a:r>
            <a:r>
              <a:rPr lang="en-US" sz="1800" dirty="0" err="1"/>
              <a:t>lako</a:t>
            </a:r>
            <a:r>
              <a:rPr lang="en-US" sz="1800" dirty="0"/>
              <a:t> se </a:t>
            </a:r>
            <a:r>
              <a:rPr lang="en-US" sz="1800" dirty="0" err="1"/>
              <a:t>uči</a:t>
            </a:r>
            <a:r>
              <a:rPr lang="en-US" sz="1800" dirty="0"/>
              <a:t> I </a:t>
            </a:r>
            <a:r>
              <a:rPr lang="en-US" sz="1800" dirty="0" err="1"/>
              <a:t>sintaksa</a:t>
            </a:r>
            <a:r>
              <a:rPr lang="en-US" sz="1800" dirty="0"/>
              <a:t> je </a:t>
            </a:r>
            <a:r>
              <a:rPr lang="en-US" sz="1800" dirty="0" err="1"/>
              <a:t>jednostavna</a:t>
            </a:r>
            <a:r>
              <a:rPr lang="en-US" sz="1800" dirty="0"/>
              <a:t>.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800" dirty="0"/>
              <a:t>Secured – </a:t>
            </a:r>
            <a:r>
              <a:rPr lang="en-US" sz="1800" dirty="0" err="1"/>
              <a:t>potpuno</a:t>
            </a:r>
            <a:r>
              <a:rPr lang="en-US" sz="1800" dirty="0"/>
              <a:t> </a:t>
            </a:r>
            <a:r>
              <a:rPr lang="en-US" sz="1800" dirty="0" err="1"/>
              <a:t>bezbjedna</a:t>
            </a:r>
            <a:r>
              <a:rPr lang="en-US" sz="1800" dirty="0"/>
              <a:t>, </a:t>
            </a:r>
            <a:r>
              <a:rPr lang="en-US" sz="1800" dirty="0" err="1"/>
              <a:t>nema</a:t>
            </a:r>
            <a:r>
              <a:rPr lang="en-US" sz="1800" dirty="0"/>
              <a:t> </a:t>
            </a:r>
            <a:r>
              <a:rPr lang="en-US" sz="1800" dirty="0" err="1"/>
              <a:t>pokazivača</a:t>
            </a:r>
            <a:r>
              <a:rPr lang="en-US" sz="1800" dirty="0"/>
              <a:t>, program se </a:t>
            </a:r>
            <a:r>
              <a:rPr lang="en-US" sz="1800" dirty="0" err="1"/>
              <a:t>izvrśavaju</a:t>
            </a:r>
            <a:r>
              <a:rPr lang="en-US" sz="1800" dirty="0"/>
              <a:t> </a:t>
            </a:r>
            <a:r>
              <a:rPr lang="en-US" sz="1800" dirty="0" err="1"/>
              <a:t>na</a:t>
            </a:r>
            <a:r>
              <a:rPr lang="en-US" sz="1800" dirty="0"/>
              <a:t> </a:t>
            </a:r>
            <a:r>
              <a:rPr lang="en-US" sz="1800" dirty="0" err="1"/>
              <a:t>virtuelnoj</a:t>
            </a:r>
            <a:r>
              <a:rPr lang="en-US" sz="1800" dirty="0"/>
              <a:t> </a:t>
            </a:r>
            <a:r>
              <a:rPr lang="en-US" sz="1800" dirty="0" err="1"/>
              <a:t>mašini</a:t>
            </a:r>
            <a:r>
              <a:rPr lang="en-US" sz="1800" dirty="0"/>
              <a:t>.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800" dirty="0"/>
              <a:t>Platform Independent – </a:t>
            </a:r>
            <a:r>
              <a:rPr lang="en-US" sz="1800" dirty="0" err="1"/>
              <a:t>može</a:t>
            </a:r>
            <a:r>
              <a:rPr lang="en-US" sz="1800" dirty="0"/>
              <a:t> da se </a:t>
            </a:r>
            <a:r>
              <a:rPr lang="en-US" sz="1800" dirty="0" err="1"/>
              <a:t>izvršava</a:t>
            </a:r>
            <a:r>
              <a:rPr lang="en-US" sz="1800" dirty="0"/>
              <a:t> </a:t>
            </a:r>
            <a:r>
              <a:rPr lang="en-US" sz="1800" dirty="0" err="1"/>
              <a:t>na</a:t>
            </a:r>
            <a:r>
              <a:rPr lang="en-US" sz="1800" dirty="0"/>
              <a:t> </a:t>
            </a:r>
            <a:r>
              <a:rPr lang="en-US" sz="1800" dirty="0" err="1"/>
              <a:t>više</a:t>
            </a:r>
            <a:r>
              <a:rPr lang="en-US" sz="1800" dirty="0"/>
              <a:t> </a:t>
            </a:r>
            <a:r>
              <a:rPr lang="en-US" sz="1800" dirty="0" err="1"/>
              <a:t>platformi</a:t>
            </a:r>
            <a:r>
              <a:rPr lang="en-US" sz="1800" dirty="0"/>
              <a:t> 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800" dirty="0"/>
              <a:t>Robust – </a:t>
            </a:r>
            <a:r>
              <a:rPr lang="en-US" sz="1800" dirty="0" err="1"/>
              <a:t>dobara</a:t>
            </a:r>
            <a:r>
              <a:rPr lang="en-US" sz="1800" dirty="0"/>
              <a:t> </a:t>
            </a:r>
            <a:r>
              <a:rPr lang="en-US" sz="1800" dirty="0" err="1"/>
              <a:t>kontrola</a:t>
            </a:r>
            <a:r>
              <a:rPr lang="en-US" sz="1800" dirty="0"/>
              <a:t> </a:t>
            </a:r>
            <a:r>
              <a:rPr lang="en-US" sz="1800" dirty="0" err="1"/>
              <a:t>memorije</a:t>
            </a:r>
            <a:r>
              <a:rPr lang="en-US" sz="1800" dirty="0"/>
              <a:t> I </a:t>
            </a:r>
            <a:r>
              <a:rPr lang="en-US" sz="1800" dirty="0" err="1"/>
              <a:t>obrada</a:t>
            </a:r>
            <a:r>
              <a:rPr lang="en-US" sz="1800" dirty="0"/>
              <a:t> </a:t>
            </a:r>
            <a:r>
              <a:rPr lang="en-US" sz="1800" dirty="0" err="1"/>
              <a:t>izuzetaka</a:t>
            </a:r>
            <a:endParaRPr lang="en-US" sz="1800" dirty="0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800" dirty="0"/>
              <a:t>Portable – </a:t>
            </a:r>
            <a:r>
              <a:rPr lang="en-US" sz="1800" dirty="0" err="1"/>
              <a:t>prenost</a:t>
            </a:r>
            <a:r>
              <a:rPr lang="en-US" sz="1800" dirty="0"/>
              <a:t> </a:t>
            </a:r>
            <a:r>
              <a:rPr lang="en-US" sz="1800" dirty="0" err="1"/>
              <a:t>bajtova</a:t>
            </a:r>
            <a:r>
              <a:rPr lang="en-US" sz="1800" dirty="0"/>
              <a:t> </a:t>
            </a:r>
            <a:r>
              <a:rPr lang="en-US" sz="1800" dirty="0" err="1"/>
              <a:t>sa</a:t>
            </a:r>
            <a:r>
              <a:rPr lang="en-US" sz="1800" dirty="0"/>
              <a:t> </a:t>
            </a:r>
            <a:r>
              <a:rPr lang="en-US" sz="1800" dirty="0" err="1"/>
              <a:t>platforme</a:t>
            </a:r>
            <a:r>
              <a:rPr lang="en-US" sz="1800" dirty="0"/>
              <a:t> </a:t>
            </a:r>
            <a:r>
              <a:rPr lang="en-US" sz="1800" dirty="0" err="1"/>
              <a:t>na</a:t>
            </a:r>
            <a:r>
              <a:rPr lang="en-US" sz="1800" dirty="0"/>
              <a:t> </a:t>
            </a:r>
            <a:r>
              <a:rPr lang="en-US" sz="1800" dirty="0" err="1"/>
              <a:t>platformu</a:t>
            </a:r>
            <a:r>
              <a:rPr lang="en-US" sz="1800" dirty="0"/>
              <a:t> bez </a:t>
            </a:r>
            <a:r>
              <a:rPr lang="en-US" sz="1800" dirty="0" err="1"/>
              <a:t>dodatne</a:t>
            </a:r>
            <a:r>
              <a:rPr lang="en-US" sz="1800" dirty="0"/>
              <a:t> </a:t>
            </a:r>
            <a:r>
              <a:rPr lang="en-US" sz="1800" dirty="0" err="1"/>
              <a:t>implementacije</a:t>
            </a:r>
            <a:r>
              <a:rPr lang="en-US" sz="18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9DF49F-51D9-6F4C-80A9-FB1DF28C7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685800"/>
            <a:ext cx="5458968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514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63766-E463-BB40-84D1-30FF556D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Java Object Class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06B04-A4CC-114C-A00D-DC255A077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500" dirty="0" err="1"/>
              <a:t>Speficikatori</a:t>
            </a:r>
            <a:r>
              <a:rPr lang="en-US" sz="1500" dirty="0"/>
              <a:t> </a:t>
            </a:r>
            <a:r>
              <a:rPr lang="en-US" sz="1500" dirty="0" err="1"/>
              <a:t>pristupa</a:t>
            </a:r>
            <a:r>
              <a:rPr lang="en-US" sz="1500" dirty="0"/>
              <a:t> </a:t>
            </a:r>
            <a:r>
              <a:rPr lang="en-US" sz="1500" dirty="0" err="1"/>
              <a:t>poljima</a:t>
            </a:r>
            <a:r>
              <a:rPr lang="en-US" sz="1500" dirty="0"/>
              <a:t> I </a:t>
            </a:r>
            <a:r>
              <a:rPr lang="en-US" sz="1500" dirty="0" err="1"/>
              <a:t>metodama</a:t>
            </a:r>
            <a:r>
              <a:rPr lang="en-US" sz="1500" dirty="0"/>
              <a:t> </a:t>
            </a:r>
            <a:r>
              <a:rPr lang="en-US" sz="1500" dirty="0" err="1"/>
              <a:t>klasa</a:t>
            </a:r>
            <a:r>
              <a:rPr lang="en-US" sz="1500" dirty="0"/>
              <a:t> u </a:t>
            </a:r>
            <a:r>
              <a:rPr lang="en-US" sz="1500" dirty="0" err="1"/>
              <a:t>javi</a:t>
            </a:r>
            <a:r>
              <a:rPr lang="en-US" sz="1500" dirty="0"/>
              <a:t> </a:t>
            </a:r>
            <a:r>
              <a:rPr lang="en-US" sz="1500" dirty="0" err="1"/>
              <a:t>su</a:t>
            </a:r>
            <a:r>
              <a:rPr lang="en-US" sz="1500" dirty="0"/>
              <a:t>: </a:t>
            </a:r>
            <a:r>
              <a:rPr lang="en-US" sz="1500" b="1" dirty="0"/>
              <a:t>public, private </a:t>
            </a:r>
            <a:r>
              <a:rPr lang="en-US" sz="1500" b="1" dirty="0" err="1"/>
              <a:t>i</a:t>
            </a:r>
            <a:r>
              <a:rPr lang="en-US" sz="1500" b="1" dirty="0"/>
              <a:t> protected.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500" b="1" dirty="0"/>
              <a:t>Public</a:t>
            </a:r>
            <a:r>
              <a:rPr lang="en-US" sz="1500" dirty="0"/>
              <a:t> – </a:t>
            </a:r>
            <a:r>
              <a:rPr lang="en-US" sz="1500" dirty="0" err="1"/>
              <a:t>ako</a:t>
            </a:r>
            <a:r>
              <a:rPr lang="en-US" sz="1500" dirty="0"/>
              <a:t> je </a:t>
            </a:r>
            <a:r>
              <a:rPr lang="en-US" sz="1500" dirty="0" err="1"/>
              <a:t>neko</a:t>
            </a:r>
            <a:r>
              <a:rPr lang="en-US" sz="1500" dirty="0"/>
              <a:t> polje public </a:t>
            </a:r>
            <a:r>
              <a:rPr lang="en-US" sz="1500" dirty="0" err="1"/>
              <a:t>onda</a:t>
            </a:r>
            <a:r>
              <a:rPr lang="en-US" sz="1500" dirty="0"/>
              <a:t> se </a:t>
            </a:r>
            <a:r>
              <a:rPr lang="en-US" sz="1500" dirty="0" err="1"/>
              <a:t>njemu</a:t>
            </a:r>
            <a:r>
              <a:rPr lang="en-US" sz="1500" dirty="0"/>
              <a:t> </a:t>
            </a:r>
            <a:r>
              <a:rPr lang="en-US" sz="1500" dirty="0" err="1"/>
              <a:t>može</a:t>
            </a:r>
            <a:r>
              <a:rPr lang="en-US" sz="1500" dirty="0"/>
              <a:t> </a:t>
            </a:r>
            <a:r>
              <a:rPr lang="en-US" sz="1500" dirty="0" err="1"/>
              <a:t>pristupiti</a:t>
            </a:r>
            <a:r>
              <a:rPr lang="en-US" sz="1500" dirty="0"/>
              <a:t> u </a:t>
            </a:r>
            <a:r>
              <a:rPr lang="en-US" sz="1500" dirty="0" err="1"/>
              <a:t>svim</a:t>
            </a:r>
            <a:r>
              <a:rPr lang="en-US" sz="1500" dirty="0"/>
              <a:t> </a:t>
            </a:r>
            <a:r>
              <a:rPr lang="en-US" sz="1500" dirty="0" err="1"/>
              <a:t>klasama</a:t>
            </a:r>
            <a:r>
              <a:rPr lang="en-US" sz="1500" dirty="0"/>
              <a:t> I </a:t>
            </a:r>
            <a:r>
              <a:rPr lang="en-US" sz="1500" dirty="0" err="1"/>
              <a:t>paketima</a:t>
            </a:r>
            <a:endParaRPr lang="en-US" sz="1500" dirty="0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500" b="1" dirty="0"/>
              <a:t>Private</a:t>
            </a:r>
            <a:r>
              <a:rPr lang="en-US" sz="1500" dirty="0"/>
              <a:t> – </a:t>
            </a:r>
            <a:r>
              <a:rPr lang="en-US" sz="1500" dirty="0" err="1"/>
              <a:t>ako</a:t>
            </a:r>
            <a:r>
              <a:rPr lang="en-US" sz="1500" dirty="0"/>
              <a:t> je </a:t>
            </a:r>
            <a:r>
              <a:rPr lang="en-US" sz="1500" dirty="0" err="1"/>
              <a:t>neko</a:t>
            </a:r>
            <a:r>
              <a:rPr lang="en-US" sz="1500" dirty="0"/>
              <a:t> polje private </a:t>
            </a:r>
            <a:r>
              <a:rPr lang="en-US" sz="1500" dirty="0" err="1"/>
              <a:t>onda</a:t>
            </a:r>
            <a:r>
              <a:rPr lang="en-US" sz="1500" dirty="0"/>
              <a:t> se </a:t>
            </a:r>
            <a:r>
              <a:rPr lang="en-US" sz="1500" dirty="0" err="1"/>
              <a:t>njemu</a:t>
            </a:r>
            <a:r>
              <a:rPr lang="en-US" sz="1500" dirty="0"/>
              <a:t> </a:t>
            </a:r>
            <a:r>
              <a:rPr lang="en-US" sz="1500" dirty="0" err="1"/>
              <a:t>može</a:t>
            </a:r>
            <a:r>
              <a:rPr lang="en-US" sz="1500" dirty="0"/>
              <a:t> </a:t>
            </a:r>
            <a:r>
              <a:rPr lang="en-US" sz="1500" dirty="0" err="1"/>
              <a:t>pristupiti</a:t>
            </a:r>
            <a:r>
              <a:rPr lang="en-US" sz="1500" dirty="0"/>
              <a:t> </a:t>
            </a:r>
            <a:r>
              <a:rPr lang="en-US" sz="1500" dirty="0" err="1"/>
              <a:t>samo</a:t>
            </a:r>
            <a:r>
              <a:rPr lang="en-US" sz="1500" dirty="0"/>
              <a:t> </a:t>
            </a:r>
            <a:r>
              <a:rPr lang="en-US" sz="1500" dirty="0" err="1"/>
              <a:t>unutar</a:t>
            </a:r>
            <a:r>
              <a:rPr lang="en-US" sz="1500" dirty="0"/>
              <a:t> </a:t>
            </a:r>
            <a:r>
              <a:rPr lang="en-US" sz="1500" dirty="0" err="1"/>
              <a:t>te</a:t>
            </a:r>
            <a:r>
              <a:rPr lang="en-US" sz="1500" dirty="0"/>
              <a:t> </a:t>
            </a:r>
            <a:r>
              <a:rPr lang="en-US" sz="1500" dirty="0" err="1"/>
              <a:t>klase</a:t>
            </a:r>
            <a:endParaRPr lang="en-US" sz="1500" dirty="0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500" b="1" dirty="0"/>
              <a:t>Protected</a:t>
            </a:r>
            <a:r>
              <a:rPr lang="en-US" sz="1500" dirty="0"/>
              <a:t> – </a:t>
            </a:r>
            <a:r>
              <a:rPr lang="en-US" sz="1500" dirty="0" err="1"/>
              <a:t>ako</a:t>
            </a:r>
            <a:r>
              <a:rPr lang="en-US" sz="1500" dirty="0"/>
              <a:t> je </a:t>
            </a:r>
            <a:r>
              <a:rPr lang="en-US" sz="1500" dirty="0" err="1"/>
              <a:t>neko</a:t>
            </a:r>
            <a:r>
              <a:rPr lang="en-US" sz="1500" dirty="0"/>
              <a:t> polje protected </a:t>
            </a:r>
            <a:r>
              <a:rPr lang="en-US" sz="1500" dirty="0" err="1"/>
              <a:t>ona</a:t>
            </a:r>
            <a:r>
              <a:rPr lang="en-US" sz="1500" dirty="0"/>
              <a:t> se </a:t>
            </a:r>
            <a:r>
              <a:rPr lang="en-US" sz="1500" dirty="0" err="1"/>
              <a:t>njemu</a:t>
            </a:r>
            <a:r>
              <a:rPr lang="en-US" sz="1500" dirty="0"/>
              <a:t> </a:t>
            </a:r>
            <a:r>
              <a:rPr lang="en-US" sz="1500" dirty="0" err="1"/>
              <a:t>može</a:t>
            </a:r>
            <a:r>
              <a:rPr lang="en-US" sz="1500" dirty="0"/>
              <a:t> </a:t>
            </a:r>
            <a:r>
              <a:rPr lang="en-US" sz="1500" dirty="0" err="1"/>
              <a:t>samo</a:t>
            </a:r>
            <a:r>
              <a:rPr lang="en-US" sz="1500" dirty="0"/>
              <a:t> </a:t>
            </a:r>
            <a:r>
              <a:rPr lang="en-US" sz="1500" dirty="0" err="1"/>
              <a:t>pristupiti</a:t>
            </a:r>
            <a:r>
              <a:rPr lang="en-US" sz="1500" dirty="0"/>
              <a:t> u </a:t>
            </a:r>
            <a:r>
              <a:rPr lang="en-US" sz="1500" dirty="0" err="1"/>
              <a:t>klasama</a:t>
            </a:r>
            <a:r>
              <a:rPr lang="en-US" sz="1500" dirty="0"/>
              <a:t> </a:t>
            </a:r>
            <a:r>
              <a:rPr lang="en-US" sz="1500" dirty="0" err="1"/>
              <a:t>koja</a:t>
            </a:r>
            <a:r>
              <a:rPr lang="en-US" sz="1500" dirty="0"/>
              <a:t> </a:t>
            </a:r>
            <a:r>
              <a:rPr lang="en-US" sz="1500" dirty="0" err="1"/>
              <a:t>nasledjuju</a:t>
            </a:r>
            <a:r>
              <a:rPr lang="en-US" sz="1500" dirty="0"/>
              <a:t> </a:t>
            </a:r>
            <a:r>
              <a:rPr lang="en-US" sz="1500" dirty="0" err="1"/>
              <a:t>tu</a:t>
            </a:r>
            <a:r>
              <a:rPr lang="en-US" sz="1500" dirty="0"/>
              <a:t> </a:t>
            </a:r>
            <a:r>
              <a:rPr lang="en-US" sz="1500" dirty="0" err="1"/>
              <a:t>klasu</a:t>
            </a:r>
            <a:r>
              <a:rPr lang="en-US" sz="1500" dirty="0"/>
              <a:t> </a:t>
            </a:r>
            <a:r>
              <a:rPr lang="en-US" sz="1500" dirty="0" err="1"/>
              <a:t>ili</a:t>
            </a:r>
            <a:r>
              <a:rPr lang="en-US" sz="1500" dirty="0"/>
              <a:t> u </a:t>
            </a:r>
            <a:r>
              <a:rPr lang="en-US" sz="1500" dirty="0" err="1"/>
              <a:t>samom</a:t>
            </a:r>
            <a:r>
              <a:rPr lang="en-US" sz="1500" dirty="0"/>
              <a:t> </a:t>
            </a:r>
            <a:r>
              <a:rPr lang="en-US" sz="1500" dirty="0" err="1"/>
              <a:t>paketu</a:t>
            </a:r>
            <a:r>
              <a:rPr lang="en-US" sz="1500" dirty="0"/>
              <a:t>.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500" dirty="0" err="1"/>
              <a:t>Ovi</a:t>
            </a:r>
            <a:r>
              <a:rPr lang="en-US" sz="1500" dirty="0"/>
              <a:t> </a:t>
            </a:r>
            <a:r>
              <a:rPr lang="en-US" sz="1500" dirty="0" err="1"/>
              <a:t>specifikatori</a:t>
            </a:r>
            <a:r>
              <a:rPr lang="en-US" sz="1500" dirty="0"/>
              <a:t> se </a:t>
            </a:r>
            <a:r>
              <a:rPr lang="en-US" sz="1500" dirty="0" err="1"/>
              <a:t>mogu</a:t>
            </a:r>
            <a:r>
              <a:rPr lang="en-US" sz="1500" dirty="0"/>
              <a:t> </a:t>
            </a:r>
            <a:r>
              <a:rPr lang="en-US" sz="1500" dirty="0" err="1"/>
              <a:t>odnositi</a:t>
            </a:r>
            <a:r>
              <a:rPr lang="en-US" sz="1500" dirty="0"/>
              <a:t> </a:t>
            </a:r>
            <a:r>
              <a:rPr lang="en-US" sz="1500" dirty="0" err="1"/>
              <a:t>na</a:t>
            </a:r>
            <a:r>
              <a:rPr lang="en-US" sz="1500" dirty="0"/>
              <a:t> </a:t>
            </a:r>
            <a:r>
              <a:rPr lang="en-US" sz="1500" dirty="0" err="1"/>
              <a:t>imena</a:t>
            </a:r>
            <a:r>
              <a:rPr lang="en-US" sz="1500" dirty="0"/>
              <a:t> </a:t>
            </a:r>
            <a:r>
              <a:rPr lang="en-US" sz="1500" dirty="0" err="1"/>
              <a:t>promjenjivih</a:t>
            </a:r>
            <a:r>
              <a:rPr lang="en-US" sz="1500" dirty="0"/>
              <a:t> </a:t>
            </a:r>
            <a:r>
              <a:rPr lang="en-US" sz="1500" dirty="0" err="1"/>
              <a:t>varijabli</a:t>
            </a:r>
            <a:r>
              <a:rPr lang="en-US" sz="1500" dirty="0"/>
              <a:t>, </a:t>
            </a:r>
            <a:r>
              <a:rPr lang="en-US" sz="1500" dirty="0" err="1"/>
              <a:t>metoda</a:t>
            </a:r>
            <a:r>
              <a:rPr lang="en-US" sz="1500" dirty="0"/>
              <a:t> I </a:t>
            </a:r>
            <a:r>
              <a:rPr lang="en-US" sz="1500" dirty="0" err="1"/>
              <a:t>klasa</a:t>
            </a:r>
            <a:r>
              <a:rPr lang="en-US" sz="1500" dirty="0"/>
              <a:t>.</a:t>
            </a:r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4442651-E3BE-C442-9CF1-F9993659C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286" y="1728960"/>
            <a:ext cx="6760729" cy="34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193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63766-E463-BB40-84D1-30FF556D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Java Object Class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06B04-A4CC-114C-A00D-DC255A077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6324" y="2638324"/>
            <a:ext cx="3503611" cy="371153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200" dirty="0"/>
              <a:t>Na </a:t>
            </a:r>
            <a:r>
              <a:rPr lang="en-US" sz="1200" dirty="0" err="1"/>
              <a:t>slici</a:t>
            </a:r>
            <a:r>
              <a:rPr lang="en-US" sz="1200" dirty="0"/>
              <a:t> </a:t>
            </a:r>
            <a:r>
              <a:rPr lang="en-US" sz="1200" dirty="0" err="1"/>
              <a:t>desno</a:t>
            </a:r>
            <a:r>
              <a:rPr lang="en-US" sz="1200" dirty="0"/>
              <a:t> </a:t>
            </a:r>
            <a:r>
              <a:rPr lang="en-US" sz="1200" dirty="0" err="1"/>
              <a:t>prikazane</a:t>
            </a:r>
            <a:r>
              <a:rPr lang="en-US" sz="1200" dirty="0"/>
              <a:t> </a:t>
            </a:r>
            <a:r>
              <a:rPr lang="en-US" sz="1200" dirty="0" err="1"/>
              <a:t>su</a:t>
            </a:r>
            <a:r>
              <a:rPr lang="en-US" sz="1200" dirty="0"/>
              <a:t> </a:t>
            </a:r>
            <a:r>
              <a:rPr lang="en-US" sz="1200" dirty="0" err="1"/>
              <a:t>dvije</a:t>
            </a:r>
            <a:r>
              <a:rPr lang="en-US" sz="1200" dirty="0"/>
              <a:t> </a:t>
            </a:r>
            <a:r>
              <a:rPr lang="en-US" sz="1200" dirty="0" err="1"/>
              <a:t>metode</a:t>
            </a:r>
            <a:r>
              <a:rPr lang="en-US" sz="1200" dirty="0"/>
              <a:t> </a:t>
            </a:r>
            <a:r>
              <a:rPr lang="en-US" sz="1200" b="1" dirty="0" err="1"/>
              <a:t>getBrojIndeksa</a:t>
            </a:r>
            <a:r>
              <a:rPr lang="en-US" sz="1200" dirty="0"/>
              <a:t> I </a:t>
            </a:r>
            <a:r>
              <a:rPr lang="en-US" sz="1200" b="1" dirty="0" err="1"/>
              <a:t>setBrojIndeksa</a:t>
            </a:r>
            <a:r>
              <a:rPr lang="en-US" sz="1200" dirty="0"/>
              <a:t>.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200" dirty="0" err="1"/>
              <a:t>Opšta</a:t>
            </a:r>
            <a:r>
              <a:rPr lang="en-US" sz="1200" dirty="0"/>
              <a:t> forma </a:t>
            </a:r>
            <a:r>
              <a:rPr lang="en-US" sz="1200" dirty="0" err="1"/>
              <a:t>metoda</a:t>
            </a:r>
            <a:r>
              <a:rPr lang="en-US" sz="1200" dirty="0"/>
              <a:t> je </a:t>
            </a:r>
            <a:r>
              <a:rPr lang="en-US" sz="1200" b="1" dirty="0" err="1"/>
              <a:t>access_specificator</a:t>
            </a:r>
            <a:r>
              <a:rPr lang="en-US" sz="1200" b="1" dirty="0"/>
              <a:t> </a:t>
            </a:r>
            <a:r>
              <a:rPr lang="en-US" sz="1200" b="1" dirty="0" err="1"/>
              <a:t>returnType</a:t>
            </a:r>
            <a:r>
              <a:rPr lang="en-US" sz="1200" b="1" dirty="0"/>
              <a:t> </a:t>
            </a:r>
            <a:r>
              <a:rPr lang="en-US" sz="1200" b="1" dirty="0" err="1"/>
              <a:t>methonName</a:t>
            </a:r>
            <a:r>
              <a:rPr lang="en-US" sz="1200" b="1" dirty="0"/>
              <a:t>(type1, param1, type2 param 2, …) {//method body}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200" dirty="0" err="1"/>
              <a:t>Povratna</a:t>
            </a:r>
            <a:r>
              <a:rPr lang="en-US" sz="1200" dirty="0"/>
              <a:t> </a:t>
            </a:r>
            <a:r>
              <a:rPr lang="en-US" sz="1200" dirty="0" err="1"/>
              <a:t>vrijednost</a:t>
            </a:r>
            <a:r>
              <a:rPr lang="en-US" sz="1200" dirty="0"/>
              <a:t> </a:t>
            </a:r>
            <a:r>
              <a:rPr lang="en-US" sz="1200" dirty="0" err="1"/>
              <a:t>metode</a:t>
            </a:r>
            <a:r>
              <a:rPr lang="en-US" sz="1200" dirty="0"/>
              <a:t> </a:t>
            </a:r>
            <a:r>
              <a:rPr lang="en-US" sz="1200" dirty="0" err="1"/>
              <a:t>predstvalja</a:t>
            </a:r>
            <a:r>
              <a:rPr lang="en-US" sz="1200" dirty="0"/>
              <a:t> tip </a:t>
            </a:r>
            <a:r>
              <a:rPr lang="en-US" sz="1200" dirty="0" err="1"/>
              <a:t>vrijednosti</a:t>
            </a:r>
            <a:r>
              <a:rPr lang="en-US" sz="1200" dirty="0"/>
              <a:t> </a:t>
            </a:r>
            <a:r>
              <a:rPr lang="en-US" sz="1200" dirty="0" err="1"/>
              <a:t>koju</a:t>
            </a:r>
            <a:r>
              <a:rPr lang="en-US" sz="1200" dirty="0"/>
              <a:t> </a:t>
            </a:r>
            <a:r>
              <a:rPr lang="en-US" sz="1200" dirty="0" err="1"/>
              <a:t>metoda</a:t>
            </a:r>
            <a:r>
              <a:rPr lang="en-US" sz="1200" dirty="0"/>
              <a:t> </a:t>
            </a:r>
            <a:r>
              <a:rPr lang="en-US" sz="1200" dirty="0" err="1"/>
              <a:t>vraća</a:t>
            </a:r>
            <a:r>
              <a:rPr lang="en-US" sz="1200" dirty="0"/>
              <a:t>. </a:t>
            </a:r>
            <a:r>
              <a:rPr lang="en-US" sz="1200" dirty="0" err="1"/>
              <a:t>Naša</a:t>
            </a:r>
            <a:r>
              <a:rPr lang="en-US" sz="1200" dirty="0"/>
              <a:t> </a:t>
            </a:r>
            <a:r>
              <a:rPr lang="en-US" sz="1200" dirty="0" err="1"/>
              <a:t>metoda</a:t>
            </a:r>
            <a:r>
              <a:rPr lang="en-US" sz="1200" dirty="0"/>
              <a:t> </a:t>
            </a:r>
            <a:r>
              <a:rPr lang="en-US" sz="1200" dirty="0" err="1"/>
              <a:t>getBrojIndeksa</a:t>
            </a:r>
            <a:r>
              <a:rPr lang="en-US" sz="1200" dirty="0"/>
              <a:t> </a:t>
            </a:r>
            <a:r>
              <a:rPr lang="en-US" sz="1200" dirty="0" err="1"/>
              <a:t>ima</a:t>
            </a:r>
            <a:r>
              <a:rPr lang="en-US" sz="1200" dirty="0"/>
              <a:t> </a:t>
            </a:r>
            <a:r>
              <a:rPr lang="en-US" sz="1200" dirty="0" err="1"/>
              <a:t>povratnu</a:t>
            </a:r>
            <a:r>
              <a:rPr lang="en-US" sz="1200" dirty="0"/>
              <a:t> </a:t>
            </a:r>
            <a:r>
              <a:rPr lang="en-US" sz="1200" dirty="0" err="1"/>
              <a:t>vrijednost</a:t>
            </a:r>
            <a:r>
              <a:rPr lang="en-US" sz="1200" dirty="0"/>
              <a:t> </a:t>
            </a:r>
            <a:r>
              <a:rPr lang="en-US" sz="1200" dirty="0" err="1"/>
              <a:t>tipa</a:t>
            </a:r>
            <a:r>
              <a:rPr lang="en-US" sz="1200" dirty="0"/>
              <a:t> int </a:t>
            </a:r>
            <a:r>
              <a:rPr lang="en-US" sz="1200" dirty="0" err="1"/>
              <a:t>jer</a:t>
            </a:r>
            <a:r>
              <a:rPr lang="en-US" sz="1200" dirty="0"/>
              <a:t> </a:t>
            </a:r>
            <a:r>
              <a:rPr lang="en-US" sz="1200" dirty="0" err="1"/>
              <a:t>onda</a:t>
            </a:r>
            <a:r>
              <a:rPr lang="en-US" sz="1200" dirty="0"/>
              <a:t> </a:t>
            </a:r>
            <a:r>
              <a:rPr lang="en-US" sz="1200" dirty="0" err="1"/>
              <a:t>treba</a:t>
            </a:r>
            <a:r>
              <a:rPr lang="en-US" sz="1200" dirty="0"/>
              <a:t> da </a:t>
            </a:r>
            <a:r>
              <a:rPr lang="en-US" sz="1200" dirty="0" err="1"/>
              <a:t>pročita</a:t>
            </a:r>
            <a:r>
              <a:rPr lang="en-US" sz="1200" dirty="0"/>
              <a:t> </a:t>
            </a:r>
            <a:r>
              <a:rPr lang="en-US" sz="1200" dirty="0" err="1"/>
              <a:t>vrijednot</a:t>
            </a:r>
            <a:r>
              <a:rPr lang="en-US" sz="1200" dirty="0"/>
              <a:t> </a:t>
            </a:r>
            <a:r>
              <a:rPr lang="en-US" sz="1200" dirty="0" err="1"/>
              <a:t>broja</a:t>
            </a:r>
            <a:r>
              <a:rPr lang="en-US" sz="1200" dirty="0"/>
              <a:t> </a:t>
            </a:r>
            <a:r>
              <a:rPr lang="en-US" sz="1200" dirty="0" err="1"/>
              <a:t>indeka</a:t>
            </a:r>
            <a:r>
              <a:rPr lang="en-US" sz="1200" dirty="0"/>
              <a:t> </a:t>
            </a:r>
            <a:r>
              <a:rPr lang="en-US" sz="1200" dirty="0" err="1"/>
              <a:t>iz</a:t>
            </a:r>
            <a:r>
              <a:rPr lang="en-US" sz="1200" dirty="0"/>
              <a:t> </a:t>
            </a:r>
            <a:r>
              <a:rPr lang="en-US" sz="1200" dirty="0" err="1"/>
              <a:t>klase</a:t>
            </a:r>
            <a:r>
              <a:rPr lang="en-US" sz="1200" dirty="0"/>
              <a:t> Student </a:t>
            </a:r>
            <a:r>
              <a:rPr lang="en-US" sz="1200" dirty="0" err="1"/>
              <a:t>koji</a:t>
            </a:r>
            <a:r>
              <a:rPr lang="en-US" sz="1200" dirty="0"/>
              <a:t> je </a:t>
            </a:r>
            <a:r>
              <a:rPr lang="en-US" sz="1200" dirty="0" err="1"/>
              <a:t>tipa</a:t>
            </a:r>
            <a:r>
              <a:rPr lang="en-US" sz="1200" dirty="0"/>
              <a:t> int I </a:t>
            </a:r>
            <a:r>
              <a:rPr lang="en-US" sz="1200" dirty="0" err="1"/>
              <a:t>vrati</a:t>
            </a:r>
            <a:r>
              <a:rPr lang="en-US" sz="1200" dirty="0"/>
              <a:t> </a:t>
            </a:r>
            <a:r>
              <a:rPr lang="en-US" sz="1200" dirty="0" err="1"/>
              <a:t>tu</a:t>
            </a:r>
            <a:r>
              <a:rPr lang="en-US" sz="1200" dirty="0"/>
              <a:t> </a:t>
            </a:r>
            <a:r>
              <a:rPr lang="en-US" sz="1200" dirty="0" err="1"/>
              <a:t>vrijednost</a:t>
            </a:r>
            <a:r>
              <a:rPr lang="en-US" sz="1200" dirty="0"/>
              <a:t> </a:t>
            </a:r>
            <a:r>
              <a:rPr lang="en-US" sz="1200" dirty="0" err="1"/>
              <a:t>na</a:t>
            </a:r>
            <a:r>
              <a:rPr lang="en-US" sz="1200" dirty="0"/>
              <a:t> </a:t>
            </a:r>
            <a:r>
              <a:rPr lang="en-US" sz="1200" dirty="0" err="1"/>
              <a:t>mjestu</a:t>
            </a:r>
            <a:r>
              <a:rPr lang="en-US" sz="1200" dirty="0"/>
              <a:t> </a:t>
            </a:r>
            <a:r>
              <a:rPr lang="en-US" sz="1200" dirty="0" err="1"/>
              <a:t>poziva</a:t>
            </a:r>
            <a:r>
              <a:rPr lang="en-US" sz="1200" dirty="0"/>
              <a:t>.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200" dirty="0" err="1"/>
              <a:t>Ako</a:t>
            </a:r>
            <a:r>
              <a:rPr lang="en-US" sz="1200" dirty="0"/>
              <a:t> </a:t>
            </a:r>
            <a:r>
              <a:rPr lang="en-US" sz="1200" dirty="0" err="1"/>
              <a:t>metoda</a:t>
            </a:r>
            <a:r>
              <a:rPr lang="en-US" sz="1200" dirty="0"/>
              <a:t> </a:t>
            </a:r>
            <a:r>
              <a:rPr lang="en-US" sz="1200" dirty="0" err="1"/>
              <a:t>ima</a:t>
            </a:r>
            <a:r>
              <a:rPr lang="en-US" sz="1200" dirty="0"/>
              <a:t> </a:t>
            </a:r>
            <a:r>
              <a:rPr lang="en-US" sz="1200" dirty="0" err="1"/>
              <a:t>povratnu</a:t>
            </a:r>
            <a:r>
              <a:rPr lang="en-US" sz="1200" dirty="0"/>
              <a:t> </a:t>
            </a:r>
            <a:r>
              <a:rPr lang="en-US" sz="1200" dirty="0" err="1"/>
              <a:t>vrijednost</a:t>
            </a:r>
            <a:r>
              <a:rPr lang="en-US" sz="1200" dirty="0"/>
              <a:t> </a:t>
            </a:r>
            <a:r>
              <a:rPr lang="en-US" sz="1200" dirty="0" err="1"/>
              <a:t>onda</a:t>
            </a:r>
            <a:r>
              <a:rPr lang="en-US" sz="1200" dirty="0"/>
              <a:t> </a:t>
            </a:r>
            <a:r>
              <a:rPr lang="en-US" sz="1200" dirty="0" err="1"/>
              <a:t>tu</a:t>
            </a:r>
            <a:r>
              <a:rPr lang="en-US" sz="1200" dirty="0"/>
              <a:t> </a:t>
            </a:r>
            <a:r>
              <a:rPr lang="en-US" sz="1200" dirty="0" err="1"/>
              <a:t>vrijednost</a:t>
            </a:r>
            <a:r>
              <a:rPr lang="en-US" sz="1200" dirty="0"/>
              <a:t> </a:t>
            </a:r>
            <a:r>
              <a:rPr lang="en-US" sz="1200" dirty="0" err="1"/>
              <a:t>izraza</a:t>
            </a:r>
            <a:r>
              <a:rPr lang="en-US" sz="1200" dirty="0"/>
              <a:t> </a:t>
            </a:r>
            <a:r>
              <a:rPr lang="en-US" sz="1200" dirty="0" err="1"/>
              <a:t>navodimo</a:t>
            </a:r>
            <a:r>
              <a:rPr lang="en-US" sz="1200" dirty="0"/>
              <a:t> </a:t>
            </a:r>
            <a:r>
              <a:rPr lang="en-US" sz="1200" dirty="0" err="1"/>
              <a:t>poslije</a:t>
            </a:r>
            <a:r>
              <a:rPr lang="en-US" sz="1200" dirty="0"/>
              <a:t> </a:t>
            </a:r>
            <a:r>
              <a:rPr lang="en-US" sz="1200" dirty="0" err="1"/>
              <a:t>riječi</a:t>
            </a:r>
            <a:r>
              <a:rPr lang="en-US" sz="1200" dirty="0"/>
              <a:t> </a:t>
            </a:r>
            <a:r>
              <a:rPr lang="en-US" sz="1200" b="1" dirty="0"/>
              <a:t>return </a:t>
            </a:r>
            <a:r>
              <a:rPr lang="en-US" sz="1200" dirty="0"/>
              <a:t>u </a:t>
            </a:r>
            <a:r>
              <a:rPr lang="en-US" sz="1200" dirty="0" err="1"/>
              <a:t>tijelu</a:t>
            </a:r>
            <a:r>
              <a:rPr lang="en-US" sz="1200" dirty="0"/>
              <a:t> </a:t>
            </a:r>
            <a:r>
              <a:rPr lang="en-US" sz="1200" dirty="0" err="1"/>
              <a:t>metode</a:t>
            </a:r>
            <a:r>
              <a:rPr lang="en-US" sz="1200" dirty="0"/>
              <a:t>.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200" dirty="0" err="1"/>
              <a:t>Ako</a:t>
            </a:r>
            <a:r>
              <a:rPr lang="en-US" sz="1200" dirty="0"/>
              <a:t> </a:t>
            </a:r>
            <a:r>
              <a:rPr lang="en-US" sz="1200" dirty="0" err="1"/>
              <a:t>metoda</a:t>
            </a:r>
            <a:r>
              <a:rPr lang="en-US" sz="1200" dirty="0"/>
              <a:t> </a:t>
            </a:r>
            <a:r>
              <a:rPr lang="en-US" sz="1200" dirty="0" err="1"/>
              <a:t>nema</a:t>
            </a:r>
            <a:r>
              <a:rPr lang="en-US" sz="1200" dirty="0"/>
              <a:t> </a:t>
            </a:r>
            <a:r>
              <a:rPr lang="en-US" sz="1200" dirty="0" err="1"/>
              <a:t>povratnu</a:t>
            </a:r>
            <a:r>
              <a:rPr lang="en-US" sz="1200" dirty="0"/>
              <a:t> </a:t>
            </a:r>
            <a:r>
              <a:rPr lang="en-US" sz="1200" dirty="0" err="1"/>
              <a:t>vrijednost</a:t>
            </a:r>
            <a:r>
              <a:rPr lang="en-US" sz="1200" dirty="0"/>
              <a:t> </a:t>
            </a:r>
            <a:r>
              <a:rPr lang="en-US" sz="1200" dirty="0" err="1"/>
              <a:t>onda</a:t>
            </a:r>
            <a:r>
              <a:rPr lang="en-US" sz="1200" dirty="0"/>
              <a:t> </a:t>
            </a:r>
            <a:r>
              <a:rPr lang="en-US" sz="1200" dirty="0" err="1"/>
              <a:t>koristimo</a:t>
            </a:r>
            <a:r>
              <a:rPr lang="en-US" sz="1200" dirty="0"/>
              <a:t> </a:t>
            </a:r>
            <a:r>
              <a:rPr lang="en-US" sz="1200" dirty="0" err="1"/>
              <a:t>rezervisanu</a:t>
            </a:r>
            <a:r>
              <a:rPr lang="en-US" sz="1200" dirty="0"/>
              <a:t> </a:t>
            </a:r>
            <a:r>
              <a:rPr lang="en-US" sz="1200" dirty="0" err="1"/>
              <a:t>riječ</a:t>
            </a:r>
            <a:r>
              <a:rPr lang="en-US" sz="1200" dirty="0"/>
              <a:t> </a:t>
            </a:r>
            <a:r>
              <a:rPr lang="en-US" sz="1200" b="1" dirty="0"/>
              <a:t>void. </a:t>
            </a:r>
            <a:r>
              <a:rPr lang="en-US" sz="1200" dirty="0" err="1"/>
              <a:t>Kod</a:t>
            </a:r>
            <a:r>
              <a:rPr lang="en-US" sz="1200" dirty="0"/>
              <a:t> </a:t>
            </a:r>
            <a:r>
              <a:rPr lang="en-US" sz="1200" dirty="0" err="1"/>
              <a:t>ovih</a:t>
            </a:r>
            <a:r>
              <a:rPr lang="en-US" sz="1200" dirty="0"/>
              <a:t> </a:t>
            </a:r>
            <a:r>
              <a:rPr lang="en-US" sz="1200" dirty="0" err="1"/>
              <a:t>metoda</a:t>
            </a:r>
            <a:r>
              <a:rPr lang="en-US" sz="1200" dirty="0"/>
              <a:t> se </a:t>
            </a:r>
            <a:r>
              <a:rPr lang="en-US" sz="1200" dirty="0" err="1"/>
              <a:t>može</a:t>
            </a:r>
            <a:r>
              <a:rPr lang="en-US" sz="1200" dirty="0"/>
              <a:t> </a:t>
            </a:r>
            <a:r>
              <a:rPr lang="en-US" sz="1200" dirty="0" err="1"/>
              <a:t>napisati</a:t>
            </a:r>
            <a:r>
              <a:rPr lang="en-US" sz="1200" dirty="0"/>
              <a:t> </a:t>
            </a:r>
            <a:r>
              <a:rPr lang="en-US" sz="1200" dirty="0" err="1"/>
              <a:t>samo</a:t>
            </a:r>
            <a:r>
              <a:rPr lang="en-US" sz="1200" dirty="0"/>
              <a:t> </a:t>
            </a:r>
            <a:r>
              <a:rPr lang="en-US" sz="1200" b="1" dirty="0"/>
              <a:t>return; </a:t>
            </a:r>
            <a:r>
              <a:rPr lang="en-US" sz="1200" dirty="0" err="1"/>
              <a:t>ali</a:t>
            </a:r>
            <a:r>
              <a:rPr lang="en-US" sz="1200" dirty="0"/>
              <a:t> se to </a:t>
            </a:r>
            <a:r>
              <a:rPr lang="en-US" sz="1200" dirty="0" err="1"/>
              <a:t>obučno</a:t>
            </a:r>
            <a:r>
              <a:rPr lang="en-US" sz="1200" dirty="0"/>
              <a:t> </a:t>
            </a:r>
            <a:r>
              <a:rPr lang="en-US" sz="1200" dirty="0" err="1"/>
              <a:t>izastavi</a:t>
            </a:r>
            <a:endParaRPr lang="en-US" sz="1200" dirty="0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200" dirty="0" err="1"/>
              <a:t>Metodama</a:t>
            </a:r>
            <a:r>
              <a:rPr lang="en-US" sz="1200" dirty="0"/>
              <a:t> </a:t>
            </a:r>
            <a:r>
              <a:rPr lang="en-US" sz="1200" dirty="0" err="1"/>
              <a:t>klase</a:t>
            </a:r>
            <a:r>
              <a:rPr lang="en-US" sz="1200" dirty="0"/>
              <a:t> </a:t>
            </a:r>
            <a:r>
              <a:rPr lang="en-US" sz="1200" dirty="0" err="1"/>
              <a:t>pristupamo</a:t>
            </a:r>
            <a:r>
              <a:rPr lang="en-US" sz="1200" dirty="0"/>
              <a:t> </a:t>
            </a:r>
            <a:r>
              <a:rPr lang="en-US" sz="1200" dirty="0" err="1"/>
              <a:t>preko</a:t>
            </a:r>
            <a:r>
              <a:rPr lang="en-US" sz="1200" dirty="0"/>
              <a:t> </a:t>
            </a:r>
            <a:r>
              <a:rPr lang="en-US" sz="1200" dirty="0" err="1"/>
              <a:t>operatora</a:t>
            </a:r>
            <a:r>
              <a:rPr lang="en-US" sz="1200" dirty="0"/>
              <a:t> </a:t>
            </a:r>
            <a:r>
              <a:rPr lang="en-US" sz="1200" b="1" dirty="0"/>
              <a:t>. .</a:t>
            </a:r>
          </a:p>
        </p:txBody>
      </p:sp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C760703-EB2C-5E48-AB9D-137C6296D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685811"/>
            <a:ext cx="6903720" cy="348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035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63766-E463-BB40-84D1-30FF556D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Java Object Class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06B04-A4CC-114C-A00D-DC255A077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dirty="0" err="1"/>
              <a:t>Ako</a:t>
            </a:r>
            <a:r>
              <a:rPr lang="en-US" sz="2200" dirty="0"/>
              <a:t> </a:t>
            </a:r>
            <a:r>
              <a:rPr lang="en-US" sz="2200" dirty="0" err="1"/>
              <a:t>želimo</a:t>
            </a:r>
            <a:r>
              <a:rPr lang="en-US" sz="2200" dirty="0"/>
              <a:t> da </a:t>
            </a:r>
            <a:r>
              <a:rPr lang="en-US" sz="2200" dirty="0" err="1"/>
              <a:t>pristupimo</a:t>
            </a:r>
            <a:r>
              <a:rPr lang="en-US" sz="2200" dirty="0"/>
              <a:t> </a:t>
            </a:r>
            <a:r>
              <a:rPr lang="en-US" sz="2200" dirty="0" err="1"/>
              <a:t>polju</a:t>
            </a:r>
            <a:r>
              <a:rPr lang="en-US" sz="2200" dirty="0"/>
              <a:t> </a:t>
            </a:r>
            <a:r>
              <a:rPr lang="en-US" sz="2200" dirty="0" err="1"/>
              <a:t>klase</a:t>
            </a:r>
            <a:r>
              <a:rPr lang="en-US" sz="2200" dirty="0"/>
              <a:t> </a:t>
            </a:r>
            <a:r>
              <a:rPr lang="en-US" sz="2200" b="1" i="1" dirty="0" err="1"/>
              <a:t>brojIndeksa</a:t>
            </a:r>
            <a:r>
              <a:rPr lang="en-US" sz="2200" dirty="0"/>
              <a:t> </a:t>
            </a:r>
            <a:r>
              <a:rPr lang="en-US" sz="2200" dirty="0" err="1"/>
              <a:t>koje</a:t>
            </a:r>
            <a:r>
              <a:rPr lang="en-US" sz="2200" dirty="0"/>
              <a:t> je </a:t>
            </a:r>
            <a:r>
              <a:rPr lang="en-US" sz="2200" b="1" i="1" dirty="0"/>
              <a:t>private</a:t>
            </a:r>
            <a:r>
              <a:rPr lang="en-US" sz="2200" dirty="0"/>
              <a:t> </a:t>
            </a:r>
            <a:r>
              <a:rPr lang="en-US" sz="2200" dirty="0" err="1"/>
              <a:t>moramo</a:t>
            </a:r>
            <a:r>
              <a:rPr lang="en-US" sz="2200" dirty="0"/>
              <a:t> da </a:t>
            </a:r>
            <a:r>
              <a:rPr lang="en-US" sz="2200" dirty="0" err="1"/>
              <a:t>napravimo</a:t>
            </a:r>
            <a:r>
              <a:rPr lang="en-US" sz="2200" dirty="0"/>
              <a:t> </a:t>
            </a:r>
            <a:r>
              <a:rPr lang="en-US" sz="2200" dirty="0" err="1"/>
              <a:t>metoda</a:t>
            </a:r>
            <a:r>
              <a:rPr lang="en-US" sz="2200" dirty="0"/>
              <a:t> </a:t>
            </a:r>
            <a:r>
              <a:rPr lang="en-US" sz="2200" dirty="0" err="1"/>
              <a:t>koje</a:t>
            </a:r>
            <a:r>
              <a:rPr lang="en-US" sz="2200" dirty="0"/>
              <a:t> </a:t>
            </a:r>
            <a:r>
              <a:rPr lang="en-US" sz="2200" dirty="0" err="1"/>
              <a:t>čitaju</a:t>
            </a:r>
            <a:r>
              <a:rPr lang="en-US" sz="2200" dirty="0"/>
              <a:t> I </a:t>
            </a:r>
            <a:r>
              <a:rPr lang="en-US" sz="2200" dirty="0" err="1"/>
              <a:t>mijenjaju</a:t>
            </a:r>
            <a:r>
              <a:rPr lang="en-US" sz="2200" dirty="0"/>
              <a:t> </a:t>
            </a:r>
            <a:r>
              <a:rPr lang="en-US" sz="2200" dirty="0" err="1"/>
              <a:t>vrijednost</a:t>
            </a:r>
            <a:r>
              <a:rPr lang="en-US" sz="2200" dirty="0"/>
              <a:t> toga </a:t>
            </a:r>
            <a:r>
              <a:rPr lang="en-US" sz="2200" dirty="0" err="1"/>
              <a:t>polja</a:t>
            </a:r>
            <a:r>
              <a:rPr lang="en-US" sz="2200" dirty="0"/>
              <a:t>.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dirty="0" err="1"/>
              <a:t>Ako</a:t>
            </a:r>
            <a:r>
              <a:rPr lang="en-US" sz="2200" dirty="0"/>
              <a:t> </a:t>
            </a:r>
            <a:r>
              <a:rPr lang="en-US" sz="2200" dirty="0" err="1"/>
              <a:t>želimo</a:t>
            </a:r>
            <a:r>
              <a:rPr lang="en-US" sz="2200" dirty="0"/>
              <a:t> da </a:t>
            </a:r>
            <a:r>
              <a:rPr lang="en-US" sz="2200" dirty="0" err="1"/>
              <a:t>promijenimo</a:t>
            </a:r>
            <a:r>
              <a:rPr lang="en-US" sz="2200" dirty="0"/>
              <a:t> </a:t>
            </a:r>
            <a:r>
              <a:rPr lang="en-US" sz="2200" dirty="0" err="1"/>
              <a:t>vrijednost</a:t>
            </a:r>
            <a:r>
              <a:rPr lang="en-US" sz="2200" dirty="0"/>
              <a:t> </a:t>
            </a:r>
            <a:r>
              <a:rPr lang="en-US" sz="2200" dirty="0" err="1"/>
              <a:t>polja</a:t>
            </a:r>
            <a:r>
              <a:rPr lang="en-US" sz="2200" dirty="0"/>
              <a:t> </a:t>
            </a:r>
            <a:r>
              <a:rPr lang="en-US" sz="2200" b="1" i="1" dirty="0" err="1"/>
              <a:t>brojIndeksa</a:t>
            </a:r>
            <a:r>
              <a:rPr lang="en-US" sz="2200" b="1" i="1" dirty="0"/>
              <a:t>  </a:t>
            </a:r>
            <a:r>
              <a:rPr lang="en-US" sz="2200" dirty="0" err="1"/>
              <a:t>pozvaćemo</a:t>
            </a:r>
            <a:r>
              <a:rPr lang="en-US" sz="2200" dirty="0"/>
              <a:t> </a:t>
            </a:r>
            <a:r>
              <a:rPr lang="en-US" sz="2200" dirty="0" err="1"/>
              <a:t>metodu</a:t>
            </a:r>
            <a:r>
              <a:rPr lang="en-US" sz="2200" dirty="0"/>
              <a:t> </a:t>
            </a:r>
            <a:r>
              <a:rPr lang="en-US" sz="2200" b="1" i="1" dirty="0" err="1"/>
              <a:t>setBrojIndeksa</a:t>
            </a:r>
            <a:r>
              <a:rPr lang="en-US" sz="2200" dirty="0"/>
              <a:t> </a:t>
            </a:r>
            <a:r>
              <a:rPr lang="en-US" sz="2200" dirty="0" err="1"/>
              <a:t>koja</a:t>
            </a:r>
            <a:r>
              <a:rPr lang="en-US" sz="2200" dirty="0"/>
              <a:t> </a:t>
            </a:r>
            <a:r>
              <a:rPr lang="en-US" sz="2200" dirty="0" err="1"/>
              <a:t>kao</a:t>
            </a:r>
            <a:r>
              <a:rPr lang="en-US" sz="2200" dirty="0"/>
              <a:t> </a:t>
            </a:r>
            <a:r>
              <a:rPr lang="en-US" sz="2200" dirty="0" err="1"/>
              <a:t>ulazni</a:t>
            </a:r>
            <a:r>
              <a:rPr lang="en-US" sz="2200" dirty="0"/>
              <a:t> parameter prima </a:t>
            </a:r>
            <a:r>
              <a:rPr lang="en-US" sz="2200" dirty="0" err="1"/>
              <a:t>vrijednost</a:t>
            </a:r>
            <a:r>
              <a:rPr lang="en-US" sz="2200" dirty="0"/>
              <a:t> </a:t>
            </a:r>
            <a:r>
              <a:rPr lang="en-US" sz="2200" dirty="0" err="1"/>
              <a:t>indeksa</a:t>
            </a:r>
            <a:r>
              <a:rPr lang="en-US" sz="2200" dirty="0"/>
              <a:t>. </a:t>
            </a:r>
            <a:r>
              <a:rPr lang="en-US" sz="2200" dirty="0" err="1"/>
              <a:t>Metodu</a:t>
            </a:r>
            <a:r>
              <a:rPr lang="en-US" sz="2200" dirty="0"/>
              <a:t> </a:t>
            </a:r>
            <a:r>
              <a:rPr lang="en-US" sz="2200" dirty="0" err="1"/>
              <a:t>pozivamo</a:t>
            </a:r>
            <a:r>
              <a:rPr lang="en-US" sz="2200" dirty="0"/>
              <a:t> </a:t>
            </a:r>
            <a:r>
              <a:rPr lang="en-US" sz="2200" dirty="0" err="1"/>
              <a:t>preko</a:t>
            </a:r>
            <a:r>
              <a:rPr lang="en-US" sz="2200" dirty="0"/>
              <a:t> </a:t>
            </a:r>
            <a:r>
              <a:rPr lang="en-US" sz="2200" dirty="0" err="1"/>
              <a:t>operatora</a:t>
            </a:r>
            <a:r>
              <a:rPr lang="en-US" sz="2200" dirty="0"/>
              <a:t> point . . </a:t>
            </a:r>
            <a:r>
              <a:rPr lang="en-US" sz="2200" dirty="0" err="1"/>
              <a:t>Metoda</a:t>
            </a:r>
            <a:r>
              <a:rPr lang="en-US" sz="2200" dirty="0"/>
              <a:t> </a:t>
            </a:r>
            <a:r>
              <a:rPr lang="en-US" sz="2200" dirty="0" err="1"/>
              <a:t>nema</a:t>
            </a:r>
            <a:r>
              <a:rPr lang="en-US" sz="2200" dirty="0"/>
              <a:t> </a:t>
            </a:r>
            <a:r>
              <a:rPr lang="en-US" sz="2200" dirty="0" err="1"/>
              <a:t>povratnu</a:t>
            </a:r>
            <a:r>
              <a:rPr lang="en-US" sz="2200" dirty="0"/>
              <a:t> </a:t>
            </a:r>
            <a:r>
              <a:rPr lang="en-US" sz="2200" dirty="0" err="1"/>
              <a:t>vrijednost</a:t>
            </a:r>
            <a:r>
              <a:rPr lang="en-US" sz="2200" dirty="0"/>
              <a:t>(void) pa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mjestu</a:t>
            </a:r>
            <a:r>
              <a:rPr lang="en-US" sz="2200" dirty="0"/>
              <a:t> </a:t>
            </a:r>
            <a:r>
              <a:rPr lang="en-US" sz="2200" dirty="0" err="1"/>
              <a:t>poziva</a:t>
            </a:r>
            <a:r>
              <a:rPr lang="en-US" sz="2200" dirty="0"/>
              <a:t> se </a:t>
            </a:r>
            <a:r>
              <a:rPr lang="en-US" sz="2200" dirty="0" err="1"/>
              <a:t>izvrši</a:t>
            </a:r>
            <a:r>
              <a:rPr lang="en-US" sz="2200" dirty="0"/>
              <a:t> </a:t>
            </a:r>
            <a:r>
              <a:rPr lang="en-US" sz="2200" dirty="0" err="1"/>
              <a:t>tijelo</a:t>
            </a:r>
            <a:r>
              <a:rPr lang="en-US" sz="2200" dirty="0"/>
              <a:t> </a:t>
            </a:r>
            <a:r>
              <a:rPr lang="en-US" sz="2200" dirty="0" err="1"/>
              <a:t>metode</a:t>
            </a:r>
            <a:r>
              <a:rPr lang="en-US" sz="2200" dirty="0"/>
              <a:t> </a:t>
            </a:r>
            <a:r>
              <a:rPr lang="en-US" sz="2200" dirty="0" err="1"/>
              <a:t>tj</a:t>
            </a:r>
            <a:r>
              <a:rPr lang="en-US" sz="2200" dirty="0"/>
              <a:t>. </a:t>
            </a:r>
            <a:r>
              <a:rPr lang="en-US" sz="2200" dirty="0" err="1"/>
              <a:t>vrijednost</a:t>
            </a:r>
            <a:r>
              <a:rPr lang="en-US" sz="2200" dirty="0"/>
              <a:t> </a:t>
            </a:r>
            <a:r>
              <a:rPr lang="en-US" sz="2200" dirty="0" err="1"/>
              <a:t>ulaznog</a:t>
            </a:r>
            <a:r>
              <a:rPr lang="en-US" sz="2200" dirty="0"/>
              <a:t> </a:t>
            </a:r>
            <a:r>
              <a:rPr lang="en-US" sz="2200" dirty="0" err="1"/>
              <a:t>parametra</a:t>
            </a:r>
            <a:r>
              <a:rPr lang="en-US" sz="2200" dirty="0"/>
              <a:t> </a:t>
            </a:r>
            <a:r>
              <a:rPr lang="en-US" sz="2200" dirty="0" err="1"/>
              <a:t>metode</a:t>
            </a:r>
            <a:r>
              <a:rPr lang="en-US" sz="2200" dirty="0"/>
              <a:t> se </a:t>
            </a:r>
            <a:r>
              <a:rPr lang="en-US" sz="2200" dirty="0" err="1"/>
              <a:t>upiše</a:t>
            </a:r>
            <a:r>
              <a:rPr lang="en-US" sz="2200" dirty="0"/>
              <a:t> </a:t>
            </a:r>
            <a:r>
              <a:rPr lang="en-US" sz="2200" dirty="0" err="1"/>
              <a:t>kao</a:t>
            </a:r>
            <a:r>
              <a:rPr lang="en-US" sz="2200" dirty="0"/>
              <a:t> </a:t>
            </a:r>
            <a:r>
              <a:rPr lang="en-US" sz="2200" dirty="0" err="1"/>
              <a:t>novi</a:t>
            </a:r>
            <a:r>
              <a:rPr lang="en-US" sz="2200" dirty="0"/>
              <a:t> </a:t>
            </a:r>
            <a:r>
              <a:rPr lang="en-US" sz="2200" dirty="0" err="1"/>
              <a:t>broj</a:t>
            </a:r>
            <a:r>
              <a:rPr lang="en-US" sz="2200" dirty="0"/>
              <a:t> </a:t>
            </a:r>
            <a:r>
              <a:rPr lang="en-US" sz="2200" dirty="0" err="1"/>
              <a:t>indeksa</a:t>
            </a:r>
            <a:r>
              <a:rPr lang="en-US" sz="2200" dirty="0"/>
              <a:t> u </a:t>
            </a:r>
            <a:r>
              <a:rPr lang="en-US" sz="2200" dirty="0" err="1"/>
              <a:t>objektu</a:t>
            </a:r>
            <a:r>
              <a:rPr lang="en-US" sz="2200" dirty="0"/>
              <a:t> student1.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dirty="0" err="1"/>
              <a:t>Ako</a:t>
            </a:r>
            <a:r>
              <a:rPr lang="en-US" sz="2200" dirty="0"/>
              <a:t> </a:t>
            </a:r>
            <a:r>
              <a:rPr lang="en-US" sz="2200" dirty="0" err="1"/>
              <a:t>želimo</a:t>
            </a:r>
            <a:r>
              <a:rPr lang="en-US" sz="2200" dirty="0"/>
              <a:t> da </a:t>
            </a:r>
            <a:r>
              <a:rPr lang="en-US" sz="2200" dirty="0" err="1"/>
              <a:t>pročitamo</a:t>
            </a:r>
            <a:r>
              <a:rPr lang="en-US" sz="2200" dirty="0"/>
              <a:t> </a:t>
            </a:r>
            <a:r>
              <a:rPr lang="en-US" sz="2200" dirty="0" err="1"/>
              <a:t>vrijednost</a:t>
            </a:r>
            <a:r>
              <a:rPr lang="en-US" sz="2200" dirty="0"/>
              <a:t> </a:t>
            </a:r>
            <a:r>
              <a:rPr lang="en-US" sz="2200" dirty="0" err="1"/>
              <a:t>polja</a:t>
            </a:r>
            <a:r>
              <a:rPr lang="en-US" sz="2200" dirty="0"/>
              <a:t> </a:t>
            </a:r>
            <a:r>
              <a:rPr lang="en-US" sz="2200" dirty="0" err="1"/>
              <a:t>brojIndeksa</a:t>
            </a:r>
            <a:r>
              <a:rPr lang="en-US" sz="2200" dirty="0"/>
              <a:t> </a:t>
            </a:r>
            <a:r>
              <a:rPr lang="en-US" sz="2200" dirty="0" err="1"/>
              <a:t>objekta</a:t>
            </a:r>
            <a:r>
              <a:rPr lang="en-US" sz="2200" dirty="0"/>
              <a:t> strudent1 </a:t>
            </a:r>
            <a:r>
              <a:rPr lang="en-US" sz="2200" dirty="0" err="1"/>
              <a:t>pozvaćemo</a:t>
            </a:r>
            <a:r>
              <a:rPr lang="en-US" sz="2200" dirty="0"/>
              <a:t> </a:t>
            </a:r>
            <a:r>
              <a:rPr lang="en-US" sz="2200" dirty="0" err="1"/>
              <a:t>metodu</a:t>
            </a:r>
            <a:r>
              <a:rPr lang="en-US" sz="2200" dirty="0"/>
              <a:t> </a:t>
            </a:r>
            <a:r>
              <a:rPr lang="en-US" sz="2200" b="1" i="1" dirty="0" err="1"/>
              <a:t>getBrojIndeksa</a:t>
            </a:r>
            <a:r>
              <a:rPr lang="en-US" sz="2200" dirty="0"/>
              <a:t>. Na </a:t>
            </a:r>
            <a:r>
              <a:rPr lang="en-US" sz="2200" dirty="0" err="1"/>
              <a:t>mjestu</a:t>
            </a:r>
            <a:r>
              <a:rPr lang="en-US" sz="2200" dirty="0"/>
              <a:t> </a:t>
            </a:r>
            <a:r>
              <a:rPr lang="en-US" sz="2200" dirty="0" err="1"/>
              <a:t>poziva</a:t>
            </a:r>
            <a:r>
              <a:rPr lang="en-US" sz="2200" dirty="0"/>
              <a:t> </a:t>
            </a:r>
            <a:r>
              <a:rPr lang="en-US" sz="2200" dirty="0" err="1"/>
              <a:t>metoda</a:t>
            </a:r>
            <a:r>
              <a:rPr lang="en-US" sz="2200" dirty="0"/>
              <a:t> strudent1.getBrojIndeksa(); </a:t>
            </a:r>
            <a:r>
              <a:rPr lang="en-US" sz="2200" dirty="0" err="1"/>
              <a:t>upisaće</a:t>
            </a:r>
            <a:r>
              <a:rPr lang="en-US" sz="2200" dirty="0"/>
              <a:t> se </a:t>
            </a:r>
            <a:r>
              <a:rPr lang="en-US" sz="2200" dirty="0" err="1"/>
              <a:t>vrijednost</a:t>
            </a:r>
            <a:r>
              <a:rPr lang="en-US" sz="2200" dirty="0"/>
              <a:t> </a:t>
            </a:r>
            <a:r>
              <a:rPr lang="en-US" sz="2200" dirty="0" err="1"/>
              <a:t>indeksa</a:t>
            </a:r>
            <a:r>
              <a:rPr lang="en-US" sz="2200" dirty="0"/>
              <a:t> </a:t>
            </a:r>
            <a:r>
              <a:rPr lang="en-US" sz="2200" dirty="0" err="1"/>
              <a:t>studenta</a:t>
            </a:r>
            <a:r>
              <a:rPr lang="en-US" sz="2200" dirty="0"/>
              <a:t> </a:t>
            </a:r>
            <a:r>
              <a:rPr lang="en-US" sz="2200" dirty="0" err="1"/>
              <a:t>koja</a:t>
            </a:r>
            <a:r>
              <a:rPr lang="en-US" sz="2200" dirty="0"/>
              <a:t> se </a:t>
            </a:r>
            <a:r>
              <a:rPr lang="en-US" sz="2200" dirty="0" err="1"/>
              <a:t>setovana</a:t>
            </a:r>
            <a:r>
              <a:rPr lang="en-US" sz="2200" dirty="0"/>
              <a:t> I </a:t>
            </a:r>
            <a:r>
              <a:rPr lang="en-US" sz="2200" dirty="0" err="1"/>
              <a:t>dodijeliti</a:t>
            </a:r>
            <a:r>
              <a:rPr lang="en-US" sz="2200" dirty="0"/>
              <a:t> </a:t>
            </a:r>
            <a:r>
              <a:rPr lang="en-US" sz="2200" dirty="0" err="1"/>
              <a:t>lokalnoj</a:t>
            </a:r>
            <a:r>
              <a:rPr lang="en-US" sz="2200" dirty="0"/>
              <a:t> </a:t>
            </a:r>
            <a:r>
              <a:rPr lang="en-US" sz="2200" dirty="0" err="1"/>
              <a:t>promjenjivoj</a:t>
            </a:r>
            <a:r>
              <a:rPr lang="en-US" sz="2200" dirty="0"/>
              <a:t> </a:t>
            </a:r>
            <a:r>
              <a:rPr lang="en-US" sz="2200" dirty="0" err="1"/>
              <a:t>indeksStudenta</a:t>
            </a:r>
            <a:r>
              <a:rPr lang="en-US" sz="2200" dirty="0"/>
              <a:t>. </a:t>
            </a:r>
            <a:r>
              <a:rPr lang="en-US" sz="2200" dirty="0" err="1"/>
              <a:t>Vrijednost</a:t>
            </a:r>
            <a:r>
              <a:rPr lang="en-US" sz="2200" dirty="0"/>
              <a:t> </a:t>
            </a:r>
            <a:r>
              <a:rPr lang="en-US" sz="2200" dirty="0" err="1"/>
              <a:t>indeksa</a:t>
            </a:r>
            <a:r>
              <a:rPr lang="en-US" sz="2200" dirty="0"/>
              <a:t> </a:t>
            </a:r>
            <a:r>
              <a:rPr lang="en-US" sz="2200" dirty="0" err="1"/>
              <a:t>će</a:t>
            </a:r>
            <a:r>
              <a:rPr lang="en-US" sz="2200" dirty="0"/>
              <a:t> </a:t>
            </a:r>
            <a:r>
              <a:rPr lang="en-US" sz="2200" dirty="0" err="1"/>
              <a:t>potom</a:t>
            </a:r>
            <a:r>
              <a:rPr lang="en-US" sz="2200" dirty="0"/>
              <a:t> </a:t>
            </a:r>
            <a:r>
              <a:rPr lang="en-US" sz="2200" dirty="0" err="1"/>
              <a:t>biti</a:t>
            </a:r>
            <a:r>
              <a:rPr lang="en-US" sz="2200" dirty="0"/>
              <a:t> </a:t>
            </a:r>
            <a:r>
              <a:rPr lang="en-US" sz="2200" dirty="0" err="1"/>
              <a:t>prikazana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console.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24EB6F8-3B83-C741-94FC-8EE994D98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754849"/>
            <a:ext cx="6903720" cy="334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5012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63766-E463-BB40-84D1-30FF556D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Java Object Class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06B04-A4CC-114C-A00D-DC255A077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200" dirty="0" err="1"/>
              <a:t>Rezervisana</a:t>
            </a:r>
            <a:r>
              <a:rPr lang="en-US" sz="1200" dirty="0"/>
              <a:t> </a:t>
            </a:r>
            <a:r>
              <a:rPr lang="en-US" sz="1200" dirty="0" err="1"/>
              <a:t>riječ</a:t>
            </a:r>
            <a:r>
              <a:rPr lang="en-US" sz="1200" dirty="0"/>
              <a:t> </a:t>
            </a:r>
            <a:r>
              <a:rPr lang="en-US" sz="1200" b="1" dirty="0"/>
              <a:t>static </a:t>
            </a:r>
            <a:r>
              <a:rPr lang="en-US" sz="1200" dirty="0"/>
              <a:t>se </a:t>
            </a:r>
            <a:r>
              <a:rPr lang="en-US" sz="1200" dirty="0" err="1"/>
              <a:t>koristi</a:t>
            </a:r>
            <a:r>
              <a:rPr lang="en-US" sz="1200" dirty="0"/>
              <a:t> za </a:t>
            </a:r>
            <a:r>
              <a:rPr lang="en-US" sz="1200" dirty="0" err="1"/>
              <a:t>označavanje</a:t>
            </a:r>
            <a:r>
              <a:rPr lang="en-US" sz="1200" dirty="0"/>
              <a:t> </a:t>
            </a:r>
            <a:r>
              <a:rPr lang="en-US" sz="1200" dirty="0" err="1"/>
              <a:t>statičkih</a:t>
            </a:r>
            <a:r>
              <a:rPr lang="en-US" sz="1200" dirty="0"/>
              <a:t> </a:t>
            </a:r>
            <a:r>
              <a:rPr lang="en-US" sz="1200" dirty="0" err="1"/>
              <a:t>varijabli</a:t>
            </a:r>
            <a:r>
              <a:rPr lang="en-US" sz="1200" dirty="0"/>
              <a:t> I </a:t>
            </a:r>
            <a:r>
              <a:rPr lang="en-US" sz="1200" dirty="0" err="1"/>
              <a:t>metoda</a:t>
            </a:r>
            <a:r>
              <a:rPr lang="en-US" sz="1200" dirty="0"/>
              <a:t>.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200" dirty="0" err="1"/>
              <a:t>Ako</a:t>
            </a:r>
            <a:r>
              <a:rPr lang="en-US" sz="1200" dirty="0"/>
              <a:t> se </a:t>
            </a:r>
            <a:r>
              <a:rPr lang="en-US" sz="1200" dirty="0" err="1"/>
              <a:t>neka</a:t>
            </a:r>
            <a:r>
              <a:rPr lang="en-US" sz="1200" dirty="0"/>
              <a:t> </a:t>
            </a:r>
            <a:r>
              <a:rPr lang="en-US" sz="1200" dirty="0" err="1"/>
              <a:t>varijabla</a:t>
            </a:r>
            <a:r>
              <a:rPr lang="en-US" sz="1200" dirty="0"/>
              <a:t> </a:t>
            </a:r>
            <a:r>
              <a:rPr lang="en-US" sz="1200" dirty="0" err="1"/>
              <a:t>označi</a:t>
            </a:r>
            <a:r>
              <a:rPr lang="en-US" sz="1200" dirty="0"/>
              <a:t> </a:t>
            </a:r>
            <a:r>
              <a:rPr lang="en-US" sz="1200" dirty="0" err="1"/>
              <a:t>kao</a:t>
            </a:r>
            <a:r>
              <a:rPr lang="en-US" sz="1200" dirty="0"/>
              <a:t> </a:t>
            </a:r>
            <a:r>
              <a:rPr lang="en-US" sz="1200" dirty="0" err="1"/>
              <a:t>statička</a:t>
            </a:r>
            <a:r>
              <a:rPr lang="en-US" sz="1200" dirty="0"/>
              <a:t> to </a:t>
            </a:r>
            <a:r>
              <a:rPr lang="en-US" sz="1200" dirty="0" err="1"/>
              <a:t>znači</a:t>
            </a:r>
            <a:r>
              <a:rPr lang="en-US" sz="1200" dirty="0"/>
              <a:t> ja je </a:t>
            </a:r>
            <a:r>
              <a:rPr lang="en-US" sz="1200" dirty="0" err="1"/>
              <a:t>ona</a:t>
            </a:r>
            <a:r>
              <a:rPr lang="en-US" sz="1200" dirty="0"/>
              <a:t> </a:t>
            </a:r>
            <a:r>
              <a:rPr lang="en-US" sz="1200" dirty="0" err="1"/>
              <a:t>zajednička</a:t>
            </a:r>
            <a:r>
              <a:rPr lang="en-US" sz="1200" dirty="0"/>
              <a:t> za </a:t>
            </a:r>
            <a:r>
              <a:rPr lang="en-US" sz="1200" dirty="0" err="1"/>
              <a:t>sve</a:t>
            </a:r>
            <a:r>
              <a:rPr lang="en-US" sz="1200" dirty="0"/>
              <a:t> </a:t>
            </a:r>
            <a:r>
              <a:rPr lang="en-US" sz="1200" dirty="0" err="1"/>
              <a:t>objekte</a:t>
            </a:r>
            <a:r>
              <a:rPr lang="en-US" sz="1200" dirty="0"/>
              <a:t> </a:t>
            </a:r>
            <a:r>
              <a:rPr lang="en-US" sz="1200" dirty="0" err="1"/>
              <a:t>klase</a:t>
            </a:r>
            <a:r>
              <a:rPr lang="en-US" sz="1200" dirty="0"/>
              <a:t> u </a:t>
            </a:r>
            <a:r>
              <a:rPr lang="en-US" sz="1200" dirty="0" err="1"/>
              <a:t>kojoj</a:t>
            </a:r>
            <a:r>
              <a:rPr lang="en-US" sz="1200" dirty="0"/>
              <a:t> se </a:t>
            </a:r>
            <a:r>
              <a:rPr lang="en-US" sz="1200" dirty="0" err="1"/>
              <a:t>nalazi</a:t>
            </a:r>
            <a:r>
              <a:rPr lang="en-US" sz="1200" dirty="0"/>
              <a:t>. 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200" dirty="0"/>
              <a:t>U </a:t>
            </a:r>
            <a:r>
              <a:rPr lang="en-US" sz="1200" dirty="0" err="1"/>
              <a:t>našem</a:t>
            </a:r>
            <a:r>
              <a:rPr lang="en-US" sz="1200" dirty="0"/>
              <a:t> </a:t>
            </a:r>
            <a:r>
              <a:rPr lang="en-US" sz="1200" dirty="0" err="1"/>
              <a:t>slučaju</a:t>
            </a:r>
            <a:r>
              <a:rPr lang="en-US" sz="1200" dirty="0"/>
              <a:t> </a:t>
            </a:r>
            <a:r>
              <a:rPr lang="en-US" sz="1200" dirty="0" err="1"/>
              <a:t>varijabla</a:t>
            </a:r>
            <a:r>
              <a:rPr lang="en-US" sz="1200" dirty="0"/>
              <a:t> </a:t>
            </a:r>
            <a:r>
              <a:rPr lang="en-US" sz="1200" b="1" i="1" dirty="0" err="1"/>
              <a:t>fakultet</a:t>
            </a:r>
            <a:r>
              <a:rPr lang="en-US" sz="1200" b="1" i="1" dirty="0"/>
              <a:t> </a:t>
            </a:r>
            <a:r>
              <a:rPr lang="en-US" sz="1200" dirty="0"/>
              <a:t>je </a:t>
            </a:r>
            <a:r>
              <a:rPr lang="en-US" sz="1200" dirty="0" err="1"/>
              <a:t>označena</a:t>
            </a:r>
            <a:r>
              <a:rPr lang="en-US" sz="1200" dirty="0"/>
              <a:t> </a:t>
            </a:r>
            <a:r>
              <a:rPr lang="en-US" sz="1200" dirty="0" err="1"/>
              <a:t>kao</a:t>
            </a:r>
            <a:r>
              <a:rPr lang="en-US" sz="1200" dirty="0"/>
              <a:t> </a:t>
            </a:r>
            <a:r>
              <a:rPr lang="en-US" sz="1200" dirty="0" err="1"/>
              <a:t>statička</a:t>
            </a:r>
            <a:r>
              <a:rPr lang="en-US" sz="1200" dirty="0"/>
              <a:t> </a:t>
            </a:r>
            <a:r>
              <a:rPr lang="en-US" sz="1200" dirty="0" err="1"/>
              <a:t>promjenjiva</a:t>
            </a:r>
            <a:r>
              <a:rPr lang="en-US" sz="1200" dirty="0"/>
              <a:t>. Na </a:t>
            </a:r>
            <a:r>
              <a:rPr lang="en-US" sz="1200" dirty="0" err="1"/>
              <a:t>primjer</a:t>
            </a:r>
            <a:r>
              <a:rPr lang="en-US" sz="1200" dirty="0"/>
              <a:t> </a:t>
            </a:r>
            <a:r>
              <a:rPr lang="en-US" sz="1200" dirty="0" err="1"/>
              <a:t>ako</a:t>
            </a:r>
            <a:r>
              <a:rPr lang="en-US" sz="1200" dirty="0"/>
              <a:t> </a:t>
            </a:r>
            <a:r>
              <a:rPr lang="en-US" sz="1200" dirty="0" err="1"/>
              <a:t>imamo</a:t>
            </a:r>
            <a:r>
              <a:rPr lang="en-US" sz="1200" dirty="0"/>
              <a:t> tri </a:t>
            </a:r>
            <a:r>
              <a:rPr lang="en-US" sz="1200" dirty="0" err="1"/>
              <a:t>objekta</a:t>
            </a:r>
            <a:r>
              <a:rPr lang="en-US" sz="1200" dirty="0"/>
              <a:t> </a:t>
            </a:r>
            <a:r>
              <a:rPr lang="en-US" sz="1200" dirty="0" err="1"/>
              <a:t>tipa</a:t>
            </a:r>
            <a:r>
              <a:rPr lang="en-US" sz="1200" dirty="0"/>
              <a:t> student I </a:t>
            </a:r>
            <a:r>
              <a:rPr lang="en-US" sz="1200" dirty="0" err="1"/>
              <a:t>sva</a:t>
            </a:r>
            <a:r>
              <a:rPr lang="en-US" sz="1200" dirty="0"/>
              <a:t> tri </a:t>
            </a:r>
            <a:r>
              <a:rPr lang="en-US" sz="1200" dirty="0" err="1"/>
              <a:t>su</a:t>
            </a:r>
            <a:r>
              <a:rPr lang="en-US" sz="1200" dirty="0"/>
              <a:t> </a:t>
            </a:r>
            <a:r>
              <a:rPr lang="en-US" sz="1200" dirty="0" err="1"/>
              <a:t>različita</a:t>
            </a:r>
            <a:r>
              <a:rPr lang="en-US" sz="1200" dirty="0"/>
              <a:t> polje </a:t>
            </a:r>
            <a:r>
              <a:rPr lang="en-US" sz="1200" dirty="0" err="1"/>
              <a:t>fakultet</a:t>
            </a:r>
            <a:r>
              <a:rPr lang="en-US" sz="1200" dirty="0"/>
              <a:t> </a:t>
            </a:r>
            <a:r>
              <a:rPr lang="en-US" sz="1200" dirty="0" err="1"/>
              <a:t>biće</a:t>
            </a:r>
            <a:r>
              <a:rPr lang="en-US" sz="1200" dirty="0"/>
              <a:t> </a:t>
            </a:r>
            <a:r>
              <a:rPr lang="en-US" sz="1200" dirty="0" err="1"/>
              <a:t>zajedničko</a:t>
            </a:r>
            <a:r>
              <a:rPr lang="en-US" sz="1200" dirty="0"/>
              <a:t> za </a:t>
            </a:r>
            <a:r>
              <a:rPr lang="en-US" sz="1200" dirty="0" err="1"/>
              <a:t>sva</a:t>
            </a:r>
            <a:r>
              <a:rPr lang="en-US" sz="1200" dirty="0"/>
              <a:t> tri </a:t>
            </a:r>
            <a:r>
              <a:rPr lang="en-US" sz="1200" dirty="0" err="1"/>
              <a:t>objekta</a:t>
            </a:r>
            <a:r>
              <a:rPr lang="en-US" sz="1200" dirty="0"/>
              <a:t>. 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200" dirty="0" err="1"/>
              <a:t>Prilikom</a:t>
            </a:r>
            <a:r>
              <a:rPr lang="en-US" sz="1200" dirty="0"/>
              <a:t> </a:t>
            </a:r>
            <a:r>
              <a:rPr lang="en-US" sz="1200" dirty="0" err="1"/>
              <a:t>zauzimanja</a:t>
            </a:r>
            <a:r>
              <a:rPr lang="en-US" sz="1200" dirty="0"/>
              <a:t> </a:t>
            </a:r>
            <a:r>
              <a:rPr lang="en-US" sz="1200" dirty="0" err="1"/>
              <a:t>memorijesog</a:t>
            </a:r>
            <a:r>
              <a:rPr lang="en-US" sz="1200" dirty="0"/>
              <a:t> </a:t>
            </a:r>
            <a:r>
              <a:rPr lang="en-US" sz="1200" dirty="0" err="1"/>
              <a:t>prostora</a:t>
            </a:r>
            <a:r>
              <a:rPr lang="en-US" sz="1200" dirty="0"/>
              <a:t> proctor za </a:t>
            </a:r>
            <a:r>
              <a:rPr lang="en-US" sz="1200" dirty="0" err="1"/>
              <a:t>statičke</a:t>
            </a:r>
            <a:r>
              <a:rPr lang="en-US" sz="1200" dirty="0"/>
              <a:t> </a:t>
            </a:r>
            <a:r>
              <a:rPr lang="en-US" sz="1200" dirty="0" err="1"/>
              <a:t>varijable</a:t>
            </a:r>
            <a:r>
              <a:rPr lang="en-US" sz="1200" dirty="0"/>
              <a:t> se </a:t>
            </a:r>
            <a:r>
              <a:rPr lang="en-US" sz="1200" dirty="0" err="1"/>
              <a:t>posebno</a:t>
            </a:r>
            <a:r>
              <a:rPr lang="en-US" sz="1200" dirty="0"/>
              <a:t> </a:t>
            </a:r>
            <a:r>
              <a:rPr lang="en-US" sz="1200" dirty="0" err="1"/>
              <a:t>zauzima</a:t>
            </a:r>
            <a:r>
              <a:rPr lang="en-US" sz="1200" dirty="0"/>
              <a:t> </a:t>
            </a:r>
            <a:r>
              <a:rPr lang="en-US" sz="1200" dirty="0" err="1"/>
              <a:t>i</a:t>
            </a:r>
            <a:r>
              <a:rPr lang="en-US" sz="1200" dirty="0"/>
              <a:t> </a:t>
            </a:r>
            <a:r>
              <a:rPr lang="en-US" sz="1200" dirty="0" err="1"/>
              <a:t>povezuje</a:t>
            </a:r>
            <a:r>
              <a:rPr lang="en-US" sz="1200" dirty="0"/>
              <a:t> </a:t>
            </a:r>
            <a:r>
              <a:rPr lang="en-US" sz="1200" dirty="0" err="1"/>
              <a:t>sa</a:t>
            </a:r>
            <a:r>
              <a:rPr lang="en-US" sz="1200" dirty="0"/>
              <a:t> </a:t>
            </a:r>
            <a:r>
              <a:rPr lang="en-US" sz="1200" dirty="0" err="1"/>
              <a:t>samim</a:t>
            </a:r>
            <a:r>
              <a:rPr lang="en-US" sz="1200" dirty="0"/>
              <a:t> </a:t>
            </a:r>
            <a:r>
              <a:rPr lang="en-US" sz="1200" dirty="0" err="1"/>
              <a:t>objektom</a:t>
            </a:r>
            <a:r>
              <a:rPr lang="en-US" sz="1200" dirty="0"/>
              <a:t>. 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200" dirty="0" err="1"/>
              <a:t>Ako</a:t>
            </a:r>
            <a:r>
              <a:rPr lang="en-US" sz="1200" dirty="0"/>
              <a:t> </a:t>
            </a:r>
            <a:r>
              <a:rPr lang="en-US" sz="1200" dirty="0" err="1"/>
              <a:t>neko</a:t>
            </a:r>
            <a:r>
              <a:rPr lang="en-US" sz="1200" dirty="0"/>
              <a:t> </a:t>
            </a:r>
            <a:r>
              <a:rPr lang="en-US" sz="1200" dirty="0" err="1"/>
              <a:t>primijenit</a:t>
            </a:r>
            <a:r>
              <a:rPr lang="en-US" sz="1200" dirty="0"/>
              <a:t> </a:t>
            </a:r>
            <a:r>
              <a:rPr lang="en-US" sz="1200" dirty="0" err="1"/>
              <a:t>vrijednost</a:t>
            </a:r>
            <a:r>
              <a:rPr lang="en-US" sz="1200" dirty="0"/>
              <a:t> </a:t>
            </a:r>
            <a:r>
              <a:rPr lang="en-US" sz="1200" dirty="0" err="1"/>
              <a:t>statičke</a:t>
            </a:r>
            <a:r>
              <a:rPr lang="en-US" sz="1200" dirty="0"/>
              <a:t> </a:t>
            </a:r>
            <a:r>
              <a:rPr lang="en-US" sz="1200" dirty="0" err="1"/>
              <a:t>promjenjive</a:t>
            </a:r>
            <a:r>
              <a:rPr lang="en-US" sz="1200" dirty="0"/>
              <a:t> ta </a:t>
            </a:r>
            <a:r>
              <a:rPr lang="en-US" sz="1200" dirty="0" err="1"/>
              <a:t>promjena</a:t>
            </a:r>
            <a:r>
              <a:rPr lang="en-US" sz="1200" dirty="0"/>
              <a:t> se </a:t>
            </a:r>
            <a:r>
              <a:rPr lang="en-US" sz="1200" dirty="0" err="1"/>
              <a:t>vidi</a:t>
            </a:r>
            <a:r>
              <a:rPr lang="en-US" sz="1200" dirty="0"/>
              <a:t> u </a:t>
            </a:r>
            <a:r>
              <a:rPr lang="en-US" sz="1200" dirty="0" err="1"/>
              <a:t>svim</a:t>
            </a:r>
            <a:r>
              <a:rPr lang="en-US" sz="1200" dirty="0"/>
              <a:t> </a:t>
            </a:r>
            <a:r>
              <a:rPr lang="en-US" sz="1200" dirty="0" err="1"/>
              <a:t>objektima</a:t>
            </a:r>
            <a:r>
              <a:rPr lang="en-US" sz="1200" dirty="0"/>
              <a:t> </a:t>
            </a:r>
            <a:r>
              <a:rPr lang="en-US" sz="1200" dirty="0" err="1"/>
              <a:t>koji</a:t>
            </a:r>
            <a:r>
              <a:rPr lang="en-US" sz="1200" dirty="0"/>
              <a:t> je </a:t>
            </a:r>
            <a:r>
              <a:rPr lang="en-US" sz="1200" dirty="0" err="1"/>
              <a:t>imaju</a:t>
            </a:r>
            <a:r>
              <a:rPr lang="en-US" sz="1200" dirty="0"/>
              <a:t>.</a:t>
            </a:r>
          </a:p>
        </p:txBody>
      </p:sp>
      <p:pic>
        <p:nvPicPr>
          <p:cNvPr id="5" name="Picture 4" descr="Text, chat or text message&#10;&#10;Description automatically generated">
            <a:extLst>
              <a:ext uri="{FF2B5EF4-FFF2-40B4-BE49-F238E27FC236}">
                <a16:creationId xmlns:a16="http://schemas.microsoft.com/office/drawing/2014/main" id="{4E98AAA9-2AA3-8740-9BE5-78CDD8001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763478"/>
            <a:ext cx="6903720" cy="333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270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63766-E463-BB40-84D1-30FF556D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Java Object Class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06B04-A4CC-114C-A00D-DC255A077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200" dirty="0"/>
              <a:t>Pored </a:t>
            </a:r>
            <a:r>
              <a:rPr lang="en-US" sz="1200" dirty="0" err="1"/>
              <a:t>statičkih</a:t>
            </a:r>
            <a:r>
              <a:rPr lang="en-US" sz="1200" dirty="0"/>
              <a:t> </a:t>
            </a:r>
            <a:r>
              <a:rPr lang="en-US" sz="1200" dirty="0" err="1"/>
              <a:t>promjenjivih</a:t>
            </a:r>
            <a:r>
              <a:rPr lang="en-US" sz="1200" dirty="0"/>
              <a:t> </a:t>
            </a:r>
            <a:r>
              <a:rPr lang="en-US" sz="1200" dirty="0" err="1"/>
              <a:t>imamo</a:t>
            </a:r>
            <a:r>
              <a:rPr lang="en-US" sz="1200" dirty="0"/>
              <a:t> I </a:t>
            </a:r>
            <a:r>
              <a:rPr lang="en-US" sz="1200" dirty="0" err="1"/>
              <a:t>statičke</a:t>
            </a:r>
            <a:r>
              <a:rPr lang="en-US" sz="1200" dirty="0"/>
              <a:t> </a:t>
            </a:r>
            <a:r>
              <a:rPr lang="en-US" sz="1200" dirty="0" err="1"/>
              <a:t>metode</a:t>
            </a:r>
            <a:r>
              <a:rPr lang="en-US" sz="1200" dirty="0"/>
              <a:t>, u </a:t>
            </a:r>
            <a:r>
              <a:rPr lang="en-US" sz="1200" dirty="0" err="1"/>
              <a:t>našem</a:t>
            </a:r>
            <a:r>
              <a:rPr lang="en-US" sz="1200" dirty="0"/>
              <a:t> </a:t>
            </a:r>
            <a:r>
              <a:rPr lang="en-US" sz="1200" dirty="0" err="1"/>
              <a:t>primjeru</a:t>
            </a:r>
            <a:r>
              <a:rPr lang="en-US" sz="1200" dirty="0"/>
              <a:t> to je </a:t>
            </a:r>
            <a:r>
              <a:rPr lang="en-US" sz="1200" dirty="0" err="1"/>
              <a:t>metoda</a:t>
            </a:r>
            <a:r>
              <a:rPr lang="en-US" sz="1200" dirty="0"/>
              <a:t> </a:t>
            </a:r>
            <a:r>
              <a:rPr lang="en-US" sz="1200" dirty="0" err="1"/>
              <a:t>getFakultet</a:t>
            </a:r>
            <a:r>
              <a:rPr lang="en-US" sz="1200" dirty="0"/>
              <a:t>.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200" dirty="0" err="1"/>
              <a:t>Statičke</a:t>
            </a:r>
            <a:r>
              <a:rPr lang="en-US" sz="1200" dirty="0"/>
              <a:t> </a:t>
            </a:r>
            <a:r>
              <a:rPr lang="en-US" sz="1200" dirty="0" err="1"/>
              <a:t>metode</a:t>
            </a:r>
            <a:r>
              <a:rPr lang="en-US" sz="1200" dirty="0"/>
              <a:t> </a:t>
            </a:r>
            <a:r>
              <a:rPr lang="en-US" sz="1200" dirty="0" err="1"/>
              <a:t>više</a:t>
            </a:r>
            <a:r>
              <a:rPr lang="en-US" sz="1200" dirty="0"/>
              <a:t> </a:t>
            </a:r>
            <a:r>
              <a:rPr lang="en-US" sz="1200" dirty="0" err="1"/>
              <a:t>pripadaju</a:t>
            </a:r>
            <a:r>
              <a:rPr lang="en-US" sz="1200" dirty="0"/>
              <a:t> </a:t>
            </a:r>
            <a:r>
              <a:rPr lang="en-US" sz="1200" dirty="0" err="1"/>
              <a:t>klasi</a:t>
            </a:r>
            <a:r>
              <a:rPr lang="en-US" sz="1200" dirty="0"/>
              <a:t> </a:t>
            </a:r>
            <a:r>
              <a:rPr lang="en-US" sz="1200" dirty="0" err="1"/>
              <a:t>nego</a:t>
            </a:r>
            <a:r>
              <a:rPr lang="en-US" sz="1200" dirty="0"/>
              <a:t> </a:t>
            </a:r>
            <a:r>
              <a:rPr lang="en-US" sz="1200" dirty="0" err="1"/>
              <a:t>objektu</a:t>
            </a:r>
            <a:r>
              <a:rPr lang="en-US" sz="1200" dirty="0"/>
              <a:t> po </a:t>
            </a:r>
            <a:r>
              <a:rPr lang="en-US" sz="1200" dirty="0" err="1"/>
              <a:t>svojoj</a:t>
            </a:r>
            <a:r>
              <a:rPr lang="en-US" sz="1200" dirty="0"/>
              <a:t> </a:t>
            </a:r>
            <a:r>
              <a:rPr lang="en-US" sz="1200" dirty="0" err="1"/>
              <a:t>funkciji</a:t>
            </a:r>
            <a:r>
              <a:rPr lang="en-US" sz="1200" dirty="0"/>
              <a:t>.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200" dirty="0" err="1"/>
              <a:t>Satatičke</a:t>
            </a:r>
            <a:r>
              <a:rPr lang="en-US" sz="1200" dirty="0"/>
              <a:t> </a:t>
            </a:r>
            <a:r>
              <a:rPr lang="en-US" sz="1200" dirty="0" err="1"/>
              <a:t>metode</a:t>
            </a:r>
            <a:r>
              <a:rPr lang="en-US" sz="1200" dirty="0"/>
              <a:t> se </a:t>
            </a:r>
            <a:r>
              <a:rPr lang="en-US" sz="1200" dirty="0" err="1"/>
              <a:t>mogu</a:t>
            </a:r>
            <a:r>
              <a:rPr lang="en-US" sz="1200" dirty="0"/>
              <a:t> </a:t>
            </a:r>
            <a:r>
              <a:rPr lang="en-US" sz="1200" dirty="0" err="1"/>
              <a:t>pozvati</a:t>
            </a:r>
            <a:r>
              <a:rPr lang="en-US" sz="1200" dirty="0"/>
              <a:t> bez </a:t>
            </a:r>
            <a:r>
              <a:rPr lang="en-US" sz="1200" dirty="0" err="1"/>
              <a:t>instanciranja</a:t>
            </a:r>
            <a:r>
              <a:rPr lang="en-US" sz="1200" dirty="0"/>
              <a:t> </a:t>
            </a:r>
            <a:r>
              <a:rPr lang="en-US" sz="1200" dirty="0" err="1"/>
              <a:t>klase</a:t>
            </a:r>
            <a:endParaRPr lang="en-US" sz="1200" dirty="0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200" dirty="0" err="1"/>
              <a:t>Statičke</a:t>
            </a:r>
            <a:r>
              <a:rPr lang="en-US" sz="1200" dirty="0"/>
              <a:t> </a:t>
            </a:r>
            <a:r>
              <a:rPr lang="en-US" sz="1200" dirty="0" err="1"/>
              <a:t>metode</a:t>
            </a:r>
            <a:r>
              <a:rPr lang="en-US" sz="1200" dirty="0"/>
              <a:t> </a:t>
            </a:r>
            <a:r>
              <a:rPr lang="en-US" sz="1200" b="1" dirty="0" err="1"/>
              <a:t>mogu</a:t>
            </a:r>
            <a:r>
              <a:rPr lang="en-US" sz="1200" dirty="0"/>
              <a:t> da </a:t>
            </a:r>
            <a:r>
              <a:rPr lang="en-US" sz="1200" dirty="0" err="1"/>
              <a:t>mijenjaju</a:t>
            </a:r>
            <a:r>
              <a:rPr lang="en-US" sz="1200" dirty="0"/>
              <a:t> </a:t>
            </a:r>
            <a:r>
              <a:rPr lang="en-US" sz="1200" dirty="0" err="1"/>
              <a:t>vrijednost</a:t>
            </a:r>
            <a:r>
              <a:rPr lang="en-US" sz="1200" dirty="0"/>
              <a:t> </a:t>
            </a:r>
            <a:r>
              <a:rPr lang="en-US" sz="1200" b="1" dirty="0" err="1"/>
              <a:t>statičkih</a:t>
            </a:r>
            <a:r>
              <a:rPr lang="en-US" sz="1200" dirty="0"/>
              <a:t> </a:t>
            </a:r>
            <a:r>
              <a:rPr lang="en-US" sz="1200" dirty="0" err="1"/>
              <a:t>promjenjivih</a:t>
            </a:r>
            <a:r>
              <a:rPr lang="en-US" sz="1200" dirty="0"/>
              <a:t>.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200" dirty="0" err="1"/>
              <a:t>Statičke</a:t>
            </a:r>
            <a:r>
              <a:rPr lang="en-US" sz="1200" dirty="0"/>
              <a:t> </a:t>
            </a:r>
            <a:r>
              <a:rPr lang="en-US" sz="1200" dirty="0" err="1"/>
              <a:t>metode</a:t>
            </a:r>
            <a:r>
              <a:rPr lang="en-US" sz="1200" dirty="0"/>
              <a:t> </a:t>
            </a:r>
            <a:r>
              <a:rPr lang="en-US" sz="1200" b="1" dirty="0"/>
              <a:t>ne </a:t>
            </a:r>
            <a:r>
              <a:rPr lang="en-US" sz="1200" b="1" dirty="0" err="1"/>
              <a:t>mogu</a:t>
            </a:r>
            <a:r>
              <a:rPr lang="en-US" sz="1200" b="1" dirty="0"/>
              <a:t> </a:t>
            </a:r>
            <a:r>
              <a:rPr lang="en-US" sz="1200" dirty="0"/>
              <a:t>da </a:t>
            </a:r>
            <a:r>
              <a:rPr lang="en-US" sz="1200" dirty="0" err="1"/>
              <a:t>mijenjaju</a:t>
            </a:r>
            <a:r>
              <a:rPr lang="en-US" sz="1200" dirty="0"/>
              <a:t> </a:t>
            </a:r>
            <a:r>
              <a:rPr lang="en-US" sz="1200" dirty="0" err="1"/>
              <a:t>vrijednosti</a:t>
            </a:r>
            <a:r>
              <a:rPr lang="en-US" sz="1200" dirty="0"/>
              <a:t> </a:t>
            </a:r>
            <a:r>
              <a:rPr lang="en-US" sz="1200" b="1" dirty="0" err="1"/>
              <a:t>nestatičkih</a:t>
            </a:r>
            <a:r>
              <a:rPr lang="en-US" sz="1200" dirty="0"/>
              <a:t> </a:t>
            </a:r>
            <a:r>
              <a:rPr lang="en-US" sz="1200" dirty="0" err="1"/>
              <a:t>promjenjivih</a:t>
            </a:r>
            <a:r>
              <a:rPr lang="en-US" sz="1200" dirty="0"/>
              <a:t>.</a:t>
            </a:r>
          </a:p>
        </p:txBody>
      </p:sp>
      <p:pic>
        <p:nvPicPr>
          <p:cNvPr id="5" name="Picture 4" descr="Text, chat or text message&#10;&#10;Description automatically generated">
            <a:extLst>
              <a:ext uri="{FF2B5EF4-FFF2-40B4-BE49-F238E27FC236}">
                <a16:creationId xmlns:a16="http://schemas.microsoft.com/office/drawing/2014/main" id="{4E98AAA9-2AA3-8740-9BE5-78CDD8001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763478"/>
            <a:ext cx="6903720" cy="333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32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63766-E463-BB40-84D1-30FF556D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Java Inheritance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06B04-A4CC-114C-A00D-DC255A077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67624" y="2490436"/>
            <a:ext cx="9708995" cy="35671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 err="1"/>
              <a:t>Nasledjivanje</a:t>
            </a:r>
            <a:r>
              <a:rPr lang="en-US" sz="2400" dirty="0"/>
              <a:t> je </a:t>
            </a:r>
            <a:r>
              <a:rPr lang="en-US" sz="2400" dirty="0" err="1"/>
              <a:t>jedan</a:t>
            </a:r>
            <a:r>
              <a:rPr lang="en-US" sz="2400" dirty="0"/>
              <a:t> od </a:t>
            </a:r>
            <a:r>
              <a:rPr lang="en-US" sz="2400" dirty="0" err="1"/>
              <a:t>najvažnijih</a:t>
            </a:r>
            <a:r>
              <a:rPr lang="en-US" sz="2400" dirty="0"/>
              <a:t> </a:t>
            </a:r>
            <a:r>
              <a:rPr lang="en-US" sz="2400" dirty="0" err="1"/>
              <a:t>principa</a:t>
            </a:r>
            <a:r>
              <a:rPr lang="en-US" sz="2400" dirty="0"/>
              <a:t> OOP.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 err="1"/>
              <a:t>Nasledjivanje</a:t>
            </a:r>
            <a:r>
              <a:rPr lang="en-US" sz="2400" dirty="0"/>
              <a:t> je </a:t>
            </a:r>
            <a:r>
              <a:rPr lang="en-US" sz="2400" dirty="0" err="1"/>
              <a:t>mehanizam</a:t>
            </a:r>
            <a:r>
              <a:rPr lang="en-US" sz="2400" dirty="0"/>
              <a:t> </a:t>
            </a:r>
            <a:r>
              <a:rPr lang="en-US" sz="2400" dirty="0" err="1"/>
              <a:t>gdje</a:t>
            </a:r>
            <a:r>
              <a:rPr lang="en-US" sz="2400" dirty="0"/>
              <a:t> </a:t>
            </a:r>
            <a:r>
              <a:rPr lang="en-US" sz="2400" dirty="0" err="1"/>
              <a:t>jedana</a:t>
            </a:r>
            <a:r>
              <a:rPr lang="en-US" sz="2400" dirty="0"/>
              <a:t> </a:t>
            </a:r>
            <a:r>
              <a:rPr lang="en-US" sz="2400" dirty="0" err="1"/>
              <a:t>klasa</a:t>
            </a:r>
            <a:r>
              <a:rPr lang="en-US" sz="2400" dirty="0"/>
              <a:t> </a:t>
            </a:r>
            <a:r>
              <a:rPr lang="en-US" sz="2400" dirty="0" err="1"/>
              <a:t>nasledjuje</a:t>
            </a:r>
            <a:r>
              <a:rPr lang="en-US" sz="2400" dirty="0"/>
              <a:t> attribute I </a:t>
            </a:r>
            <a:r>
              <a:rPr lang="en-US" sz="2400" dirty="0" err="1"/>
              <a:t>metode</a:t>
            </a:r>
            <a:r>
              <a:rPr lang="en-US" sz="2400" dirty="0"/>
              <a:t> </a:t>
            </a:r>
            <a:r>
              <a:rPr lang="en-US" sz="2400" dirty="0" err="1"/>
              <a:t>neke</a:t>
            </a:r>
            <a:r>
              <a:rPr lang="en-US" sz="2400" dirty="0"/>
              <a:t> </a:t>
            </a:r>
            <a:r>
              <a:rPr lang="en-US" sz="2400" dirty="0" err="1"/>
              <a:t>druge</a:t>
            </a:r>
            <a:r>
              <a:rPr lang="en-US" sz="2400" dirty="0"/>
              <a:t> </a:t>
            </a:r>
            <a:r>
              <a:rPr lang="en-US" sz="2400" dirty="0" err="1"/>
              <a:t>klase</a:t>
            </a:r>
            <a:r>
              <a:rPr lang="en-US" sz="2400" dirty="0"/>
              <a:t> (</a:t>
            </a:r>
            <a:r>
              <a:rPr lang="en-US" sz="2400" b="1" dirty="0"/>
              <a:t>parent</a:t>
            </a:r>
            <a:r>
              <a:rPr lang="en-US" sz="2400" dirty="0"/>
              <a:t> </a:t>
            </a:r>
            <a:r>
              <a:rPr lang="en-US" sz="2400" dirty="0" err="1"/>
              <a:t>klase</a:t>
            </a:r>
            <a:r>
              <a:rPr lang="en-US" sz="2400" dirty="0"/>
              <a:t>).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 err="1"/>
              <a:t>Nasledjivanje</a:t>
            </a:r>
            <a:r>
              <a:rPr lang="en-US" sz="2400" dirty="0"/>
              <a:t> </a:t>
            </a:r>
            <a:r>
              <a:rPr lang="en-US" sz="2400" dirty="0" err="1"/>
              <a:t>predstvalja</a:t>
            </a:r>
            <a:r>
              <a:rPr lang="en-US" sz="2400" dirty="0"/>
              <a:t> IS-A </a:t>
            </a:r>
            <a:r>
              <a:rPr lang="en-US" sz="2400" dirty="0" err="1"/>
              <a:t>relaciju</a:t>
            </a:r>
            <a:r>
              <a:rPr lang="en-US" sz="2400" dirty="0"/>
              <a:t> </a:t>
            </a:r>
            <a:r>
              <a:rPr lang="en-US" sz="2400" dirty="0" err="1"/>
              <a:t>koja</a:t>
            </a:r>
            <a:r>
              <a:rPr lang="en-US" sz="2400" dirty="0"/>
              <a:t> se </a:t>
            </a:r>
            <a:r>
              <a:rPr lang="en-US" sz="2400" dirty="0" err="1"/>
              <a:t>još</a:t>
            </a:r>
            <a:r>
              <a:rPr lang="en-US" sz="2400" dirty="0"/>
              <a:t> </a:t>
            </a:r>
            <a:r>
              <a:rPr lang="en-US" sz="2400" dirty="0" err="1"/>
              <a:t>naziva</a:t>
            </a:r>
            <a:r>
              <a:rPr lang="en-US" sz="2400" dirty="0"/>
              <a:t> </a:t>
            </a:r>
            <a:r>
              <a:rPr lang="en-US" sz="2400" b="1" dirty="0"/>
              <a:t>parent-child</a:t>
            </a:r>
            <a:r>
              <a:rPr lang="en-US" sz="2400" dirty="0"/>
              <a:t> </a:t>
            </a:r>
            <a:r>
              <a:rPr lang="en-US" sz="2400" dirty="0" err="1"/>
              <a:t>relacija</a:t>
            </a:r>
            <a:r>
              <a:rPr lang="en-US" sz="2400" dirty="0"/>
              <a:t>.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Za </a:t>
            </a:r>
            <a:r>
              <a:rPr lang="en-US" sz="2400" dirty="0" err="1"/>
              <a:t>nasledjivanje</a:t>
            </a:r>
            <a:r>
              <a:rPr lang="en-US" sz="2400" dirty="0"/>
              <a:t> </a:t>
            </a:r>
            <a:r>
              <a:rPr lang="en-US" sz="2400" dirty="0" err="1"/>
              <a:t>klasa</a:t>
            </a:r>
            <a:r>
              <a:rPr lang="en-US" sz="2400" dirty="0"/>
              <a:t> </a:t>
            </a:r>
            <a:r>
              <a:rPr lang="en-US" sz="2400" dirty="0" err="1"/>
              <a:t>koristi</a:t>
            </a:r>
            <a:r>
              <a:rPr lang="en-US" sz="2400" dirty="0"/>
              <a:t> se </a:t>
            </a:r>
            <a:r>
              <a:rPr lang="en-US" sz="2400" dirty="0" err="1"/>
              <a:t>rezervisana</a:t>
            </a:r>
            <a:r>
              <a:rPr lang="en-US" sz="2400" dirty="0"/>
              <a:t> </a:t>
            </a:r>
            <a:r>
              <a:rPr lang="en-US" sz="2400" dirty="0" err="1"/>
              <a:t>riječ</a:t>
            </a:r>
            <a:r>
              <a:rPr lang="en-US" sz="2400" dirty="0"/>
              <a:t> </a:t>
            </a:r>
            <a:r>
              <a:rPr lang="en-US" sz="2400" b="1" dirty="0"/>
              <a:t>extends – </a:t>
            </a:r>
            <a:r>
              <a:rPr lang="en-US" sz="2400" i="1" dirty="0"/>
              <a:t>class </a:t>
            </a:r>
            <a:r>
              <a:rPr lang="en-US" sz="2400" i="1" dirty="0" err="1"/>
              <a:t>nameParentClass</a:t>
            </a:r>
            <a:r>
              <a:rPr lang="en-US" sz="2400" i="1" dirty="0"/>
              <a:t> </a:t>
            </a:r>
            <a:r>
              <a:rPr lang="en-US" sz="2400" i="1" u="sng" dirty="0"/>
              <a:t>extends</a:t>
            </a:r>
            <a:r>
              <a:rPr lang="en-US" sz="2400" i="1" dirty="0"/>
              <a:t> </a:t>
            </a:r>
            <a:r>
              <a:rPr lang="en-US" sz="2400" i="1" dirty="0" err="1"/>
              <a:t>nameChildClass</a:t>
            </a:r>
            <a:r>
              <a:rPr lang="en-US" sz="2400" i="1" dirty="0"/>
              <a:t> {//class body}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18427435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26FF42C2-EA15-4154-B242-E98E88CED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D79DE9F7-28C4-4856-BA57-D696E124C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63766-E463-BB40-84D1-30FF556D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78408"/>
            <a:ext cx="4056530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Java Inheritance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1F9ED9C-121B-44C6-A308-5824769C4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A5F8185-F27B-4E99-A06C-007336FE3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95865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06B04-A4CC-114C-A00D-DC255A077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199" y="2359152"/>
            <a:ext cx="4056530" cy="3429000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700" dirty="0"/>
              <a:t>Child </a:t>
            </a:r>
            <a:r>
              <a:rPr lang="en-US" sz="1700" dirty="0" err="1"/>
              <a:t>klasa</a:t>
            </a:r>
            <a:r>
              <a:rPr lang="en-US" sz="1700" dirty="0"/>
              <a:t> </a:t>
            </a:r>
            <a:r>
              <a:rPr lang="en-US" sz="1700" dirty="0" err="1"/>
              <a:t>nasledjuje</a:t>
            </a:r>
            <a:r>
              <a:rPr lang="en-US" sz="1700" dirty="0"/>
              <a:t> </a:t>
            </a:r>
            <a:r>
              <a:rPr lang="en-US" sz="1700" dirty="0" err="1"/>
              <a:t>sve</a:t>
            </a:r>
            <a:r>
              <a:rPr lang="en-US" sz="1700" dirty="0"/>
              <a:t> </a:t>
            </a:r>
            <a:r>
              <a:rPr lang="en-US" sz="1700" dirty="0" err="1"/>
              <a:t>osobine</a:t>
            </a:r>
            <a:r>
              <a:rPr lang="en-US" sz="1700" dirty="0"/>
              <a:t> parent </a:t>
            </a:r>
            <a:r>
              <a:rPr lang="en-US" sz="1700" dirty="0" err="1"/>
              <a:t>klase</a:t>
            </a:r>
            <a:endParaRPr lang="en-US" sz="1700" dirty="0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700" dirty="0"/>
              <a:t>U </a:t>
            </a:r>
            <a:r>
              <a:rPr lang="en-US" sz="1700" dirty="0" err="1"/>
              <a:t>našem</a:t>
            </a:r>
            <a:r>
              <a:rPr lang="en-US" sz="1700" dirty="0"/>
              <a:t> </a:t>
            </a:r>
            <a:r>
              <a:rPr lang="en-US" sz="1700" dirty="0" err="1"/>
              <a:t>slučaju</a:t>
            </a:r>
            <a:r>
              <a:rPr lang="en-US" sz="1700" dirty="0"/>
              <a:t> child </a:t>
            </a:r>
            <a:r>
              <a:rPr lang="en-US" sz="1700" dirty="0" err="1"/>
              <a:t>klasa</a:t>
            </a:r>
            <a:r>
              <a:rPr lang="en-US" sz="1700" dirty="0"/>
              <a:t> je </a:t>
            </a:r>
            <a:r>
              <a:rPr lang="en-US" sz="1700" dirty="0" err="1"/>
              <a:t>StudentPostdiplomskeStudije</a:t>
            </a:r>
            <a:r>
              <a:rPr lang="en-US" sz="1700" dirty="0"/>
              <a:t> a parent </a:t>
            </a:r>
            <a:r>
              <a:rPr lang="en-US" sz="1700" dirty="0" err="1"/>
              <a:t>klasa</a:t>
            </a:r>
            <a:r>
              <a:rPr lang="en-US" sz="1700" dirty="0"/>
              <a:t> je </a:t>
            </a:r>
            <a:r>
              <a:rPr lang="en-US" sz="1700" dirty="0" err="1"/>
              <a:t>klasa</a:t>
            </a:r>
            <a:r>
              <a:rPr lang="en-US" sz="1700" dirty="0"/>
              <a:t> Student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700" dirty="0" err="1"/>
              <a:t>Privatnim</a:t>
            </a:r>
            <a:r>
              <a:rPr lang="en-US" sz="1700" dirty="0"/>
              <a:t> </a:t>
            </a:r>
            <a:r>
              <a:rPr lang="en-US" sz="1700" dirty="0" err="1"/>
              <a:t>poljima</a:t>
            </a:r>
            <a:r>
              <a:rPr lang="en-US" sz="1700" dirty="0"/>
              <a:t> parent </a:t>
            </a:r>
            <a:r>
              <a:rPr lang="en-US" sz="1700" dirty="0" err="1"/>
              <a:t>klase</a:t>
            </a:r>
            <a:r>
              <a:rPr lang="en-US" sz="1700" dirty="0"/>
              <a:t> </a:t>
            </a:r>
            <a:r>
              <a:rPr lang="en-US" sz="1700" dirty="0" err="1"/>
              <a:t>pristupamo</a:t>
            </a:r>
            <a:r>
              <a:rPr lang="en-US" sz="1700" dirty="0"/>
              <a:t> </a:t>
            </a:r>
            <a:r>
              <a:rPr lang="en-US" sz="1700" dirty="0" err="1"/>
              <a:t>preko</a:t>
            </a:r>
            <a:r>
              <a:rPr lang="en-US" sz="1700" dirty="0"/>
              <a:t> get I set </a:t>
            </a:r>
            <a:r>
              <a:rPr lang="en-US" sz="1700" dirty="0" err="1"/>
              <a:t>metoda</a:t>
            </a:r>
            <a:r>
              <a:rPr lang="en-US" sz="1700" dirty="0"/>
              <a:t> za to polje </a:t>
            </a:r>
            <a:r>
              <a:rPr lang="en-US" sz="1700" dirty="0" err="1"/>
              <a:t>jer</a:t>
            </a:r>
            <a:r>
              <a:rPr lang="en-US" sz="1700" dirty="0"/>
              <a:t> </a:t>
            </a:r>
            <a:r>
              <a:rPr lang="en-US" sz="1700" dirty="0" err="1"/>
              <a:t>privatna</a:t>
            </a:r>
            <a:r>
              <a:rPr lang="en-US" sz="1700" dirty="0"/>
              <a:t> </a:t>
            </a:r>
            <a:r>
              <a:rPr lang="en-US" sz="1700" dirty="0" err="1"/>
              <a:t>polja</a:t>
            </a:r>
            <a:r>
              <a:rPr lang="en-US" sz="1700" dirty="0"/>
              <a:t> </a:t>
            </a:r>
            <a:r>
              <a:rPr lang="en-US" sz="1700" dirty="0" err="1"/>
              <a:t>su</a:t>
            </a:r>
            <a:r>
              <a:rPr lang="en-US" sz="1700" dirty="0"/>
              <a:t> </a:t>
            </a:r>
            <a:r>
              <a:rPr lang="en-US" sz="1700" dirty="0" err="1"/>
              <a:t>vidljiva</a:t>
            </a:r>
            <a:r>
              <a:rPr lang="en-US" sz="1700" dirty="0"/>
              <a:t> </a:t>
            </a:r>
            <a:r>
              <a:rPr lang="en-US" sz="1700" dirty="0" err="1"/>
              <a:t>samo</a:t>
            </a:r>
            <a:r>
              <a:rPr lang="en-US" sz="1700" dirty="0"/>
              <a:t> u </a:t>
            </a:r>
            <a:r>
              <a:rPr lang="en-US" sz="1700" dirty="0" err="1"/>
              <a:t>svojoj</a:t>
            </a:r>
            <a:r>
              <a:rPr lang="en-US" sz="1700" dirty="0"/>
              <a:t> </a:t>
            </a:r>
            <a:r>
              <a:rPr lang="en-US" sz="1700" dirty="0" err="1"/>
              <a:t>klasi</a:t>
            </a:r>
            <a:r>
              <a:rPr lang="en-US" sz="1700" dirty="0"/>
              <a:t>.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700" dirty="0" err="1"/>
              <a:t>Kada</a:t>
            </a:r>
            <a:r>
              <a:rPr lang="en-US" sz="1700" dirty="0"/>
              <a:t> </a:t>
            </a:r>
            <a:r>
              <a:rPr lang="en-US" sz="1700" dirty="0" err="1"/>
              <a:t>instanciramo</a:t>
            </a:r>
            <a:r>
              <a:rPr lang="en-US" sz="1700" dirty="0"/>
              <a:t> child </a:t>
            </a:r>
            <a:r>
              <a:rPr lang="en-US" sz="1700" dirty="0" err="1"/>
              <a:t>klasu</a:t>
            </a:r>
            <a:r>
              <a:rPr lang="en-US" sz="1700" dirty="0"/>
              <a:t> </a:t>
            </a:r>
            <a:r>
              <a:rPr lang="en-US" sz="1700" dirty="0" err="1"/>
              <a:t>zauzece</a:t>
            </a:r>
            <a:r>
              <a:rPr lang="en-US" sz="1700" dirty="0"/>
              <a:t> se </a:t>
            </a:r>
            <a:r>
              <a:rPr lang="en-US" sz="1700" dirty="0" err="1"/>
              <a:t>memorijski</a:t>
            </a:r>
            <a:r>
              <a:rPr lang="en-US" sz="1700" dirty="0"/>
              <a:t> proctor za </a:t>
            </a:r>
            <a:r>
              <a:rPr lang="en-US" sz="1700" dirty="0" err="1"/>
              <a:t>sva</a:t>
            </a:r>
            <a:r>
              <a:rPr lang="en-US" sz="1700" dirty="0"/>
              <a:t> </a:t>
            </a:r>
            <a:r>
              <a:rPr lang="en-US" sz="1700" dirty="0" err="1"/>
              <a:t>polja</a:t>
            </a:r>
            <a:r>
              <a:rPr lang="en-US" sz="1700" dirty="0"/>
              <a:t> </a:t>
            </a:r>
            <a:r>
              <a:rPr lang="en-US" sz="1700" dirty="0" err="1"/>
              <a:t>iz</a:t>
            </a:r>
            <a:r>
              <a:rPr lang="en-US" sz="1700" dirty="0"/>
              <a:t> child </a:t>
            </a:r>
            <a:r>
              <a:rPr lang="en-US" sz="1700" dirty="0" err="1"/>
              <a:t>klase</a:t>
            </a:r>
            <a:r>
              <a:rPr lang="en-US" sz="1700" dirty="0"/>
              <a:t> I parent </a:t>
            </a:r>
            <a:r>
              <a:rPr lang="en-US" sz="1700" dirty="0" err="1"/>
              <a:t>klase</a:t>
            </a:r>
            <a:r>
              <a:rPr lang="en-US" sz="1700" dirty="0"/>
              <a:t> a </a:t>
            </a:r>
            <a:r>
              <a:rPr lang="en-US" sz="1700" dirty="0" err="1"/>
              <a:t>inicijalizacija</a:t>
            </a:r>
            <a:r>
              <a:rPr lang="en-US" sz="1700" dirty="0"/>
              <a:t> </a:t>
            </a:r>
            <a:r>
              <a:rPr lang="en-US" sz="1700" dirty="0" err="1"/>
              <a:t>će</a:t>
            </a:r>
            <a:r>
              <a:rPr lang="en-US" sz="1700" dirty="0"/>
              <a:t> </a:t>
            </a:r>
            <a:r>
              <a:rPr lang="en-US" sz="1700" dirty="0" err="1"/>
              <a:t>biti</a:t>
            </a:r>
            <a:r>
              <a:rPr lang="en-US" sz="1700" dirty="0"/>
              <a:t> </a:t>
            </a:r>
            <a:r>
              <a:rPr lang="en-US" sz="1700" dirty="0" err="1"/>
              <a:t>odradjena</a:t>
            </a:r>
            <a:r>
              <a:rPr lang="en-US" sz="1700" dirty="0"/>
              <a:t> u </a:t>
            </a:r>
            <a:r>
              <a:rPr lang="en-US" sz="1700" dirty="0" err="1"/>
              <a:t>skladu</a:t>
            </a:r>
            <a:r>
              <a:rPr lang="en-US" sz="1700" dirty="0"/>
              <a:t> </a:t>
            </a:r>
            <a:r>
              <a:rPr lang="en-US" sz="1700" dirty="0" err="1"/>
              <a:t>sa</a:t>
            </a:r>
            <a:r>
              <a:rPr lang="en-US" sz="1700" dirty="0"/>
              <a:t> </a:t>
            </a:r>
            <a:r>
              <a:rPr lang="en-US" sz="1700" dirty="0" err="1"/>
              <a:t>pozivom</a:t>
            </a:r>
            <a:r>
              <a:rPr lang="en-US" sz="1700" dirty="0"/>
              <a:t> </a:t>
            </a:r>
            <a:r>
              <a:rPr lang="en-US" sz="1700" dirty="0" err="1"/>
              <a:t>konstruktora</a:t>
            </a:r>
            <a:r>
              <a:rPr lang="en-US" sz="1700" dirty="0"/>
              <a:t>. 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700" dirty="0" err="1"/>
              <a:t>Statička</a:t>
            </a:r>
            <a:r>
              <a:rPr lang="en-US" sz="1700" dirty="0"/>
              <a:t> </a:t>
            </a:r>
            <a:r>
              <a:rPr lang="en-US" sz="1700" dirty="0" err="1"/>
              <a:t>polja</a:t>
            </a:r>
            <a:r>
              <a:rPr lang="en-US" sz="1700" dirty="0"/>
              <a:t> se </a:t>
            </a:r>
            <a:r>
              <a:rPr lang="en-US" sz="1700" dirty="0" err="1"/>
              <a:t>nasledjuju</a:t>
            </a:r>
            <a:endParaRPr lang="en-US" sz="1700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D04EFD09-3ACA-3842-80D9-A16F1A037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216" y="566928"/>
            <a:ext cx="2386646" cy="2338913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70940D5-37AF-D64A-88C2-0E7C81EC5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2365" y="976496"/>
            <a:ext cx="2873668" cy="1515859"/>
          </a:xfrm>
          <a:prstGeom prst="rect">
            <a:avLst/>
          </a:prstGeom>
        </p:spPr>
      </p:pic>
      <p:pic>
        <p:nvPicPr>
          <p:cNvPr id="12" name="Picture 11" descr="Text, chat or text message&#10;&#10;Description automatically generated">
            <a:extLst>
              <a:ext uri="{FF2B5EF4-FFF2-40B4-BE49-F238E27FC236}">
                <a16:creationId xmlns:a16="http://schemas.microsoft.com/office/drawing/2014/main" id="{63FD255A-7F3F-FC4C-89C8-C28465540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705" y="3193169"/>
            <a:ext cx="5989328" cy="28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762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6FF42C2-EA15-4154-B242-E98E88CED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D79DE9F7-28C4-4856-BA57-D696E124C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63766-E463-BB40-84D1-30FF556D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78408"/>
            <a:ext cx="4056530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Java Inheritance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1F9ED9C-121B-44C6-A308-5824769C4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A5F8185-F27B-4E99-A06C-007336FE3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95865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06B04-A4CC-114C-A00D-DC255A077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199" y="2359152"/>
            <a:ext cx="4056530" cy="3429000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700" dirty="0" err="1"/>
              <a:t>Ako</a:t>
            </a:r>
            <a:r>
              <a:rPr lang="en-US" sz="1700" dirty="0"/>
              <a:t> </a:t>
            </a:r>
            <a:r>
              <a:rPr lang="en-US" sz="1700" dirty="0" err="1"/>
              <a:t>neka</a:t>
            </a:r>
            <a:r>
              <a:rPr lang="en-US" sz="1700" dirty="0"/>
              <a:t> </a:t>
            </a:r>
            <a:r>
              <a:rPr lang="en-US" sz="1700" dirty="0" err="1"/>
              <a:t>klasa</a:t>
            </a:r>
            <a:r>
              <a:rPr lang="en-US" sz="1700" dirty="0"/>
              <a:t> </a:t>
            </a:r>
            <a:r>
              <a:rPr lang="en-US" sz="1700" dirty="0" err="1"/>
              <a:t>ima</a:t>
            </a:r>
            <a:r>
              <a:rPr lang="en-US" sz="1700" dirty="0"/>
              <a:t> </a:t>
            </a:r>
            <a:r>
              <a:rPr lang="en-US" sz="1700" dirty="0" err="1"/>
              <a:t>kao</a:t>
            </a:r>
            <a:r>
              <a:rPr lang="en-US" sz="1700" dirty="0"/>
              <a:t> polje  </a:t>
            </a:r>
            <a:r>
              <a:rPr lang="en-US" sz="1700" dirty="0" err="1"/>
              <a:t>varijablu</a:t>
            </a:r>
            <a:r>
              <a:rPr lang="en-US" sz="1700" dirty="0"/>
              <a:t> </a:t>
            </a:r>
            <a:r>
              <a:rPr lang="en-US" sz="1700" dirty="0" err="1"/>
              <a:t>čij</a:t>
            </a:r>
            <a:r>
              <a:rPr lang="en-US" sz="1700" dirty="0"/>
              <a:t> je </a:t>
            </a:r>
            <a:r>
              <a:rPr lang="en-US" sz="1700" dirty="0" err="1"/>
              <a:t>tim</a:t>
            </a:r>
            <a:r>
              <a:rPr lang="en-US" sz="1700" dirty="0"/>
              <a:t> </a:t>
            </a:r>
            <a:r>
              <a:rPr lang="en-US" sz="1700" dirty="0" err="1"/>
              <a:t>neka</a:t>
            </a:r>
            <a:r>
              <a:rPr lang="en-US" sz="1700" dirty="0"/>
              <a:t> </a:t>
            </a:r>
            <a:r>
              <a:rPr lang="en-US" sz="1700" dirty="0" err="1"/>
              <a:t>klasa</a:t>
            </a:r>
            <a:r>
              <a:rPr lang="en-US" sz="1700" dirty="0"/>
              <a:t> </a:t>
            </a:r>
            <a:r>
              <a:rPr lang="en-US" sz="1700" dirty="0" err="1"/>
              <a:t>onda</a:t>
            </a:r>
            <a:r>
              <a:rPr lang="en-US" sz="1700" dirty="0"/>
              <a:t> se ta </a:t>
            </a:r>
            <a:r>
              <a:rPr lang="en-US" sz="1700" dirty="0" err="1"/>
              <a:t>relacija</a:t>
            </a:r>
            <a:r>
              <a:rPr lang="en-US" sz="1700" dirty="0"/>
              <a:t> </a:t>
            </a:r>
            <a:r>
              <a:rPr lang="en-US" sz="1700" dirty="0" err="1"/>
              <a:t>izmedju</a:t>
            </a:r>
            <a:r>
              <a:rPr lang="en-US" sz="1700" dirty="0"/>
              <a:t> </a:t>
            </a:r>
            <a:r>
              <a:rPr lang="en-US" sz="1700" dirty="0" err="1"/>
              <a:t>klasa</a:t>
            </a:r>
            <a:r>
              <a:rPr lang="en-US" sz="1700" dirty="0"/>
              <a:t> </a:t>
            </a:r>
            <a:r>
              <a:rPr lang="en-US" sz="1700" dirty="0" err="1"/>
              <a:t>naziva</a:t>
            </a:r>
            <a:r>
              <a:rPr lang="en-US" sz="1700" dirty="0"/>
              <a:t> </a:t>
            </a:r>
            <a:r>
              <a:rPr lang="en-US" sz="1700" b="1" dirty="0" err="1"/>
              <a:t>agregacija</a:t>
            </a:r>
            <a:r>
              <a:rPr lang="en-US" sz="1700" dirty="0"/>
              <a:t>.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700" dirty="0" err="1"/>
              <a:t>Agregacija</a:t>
            </a:r>
            <a:r>
              <a:rPr lang="en-US" sz="1700" dirty="0"/>
              <a:t> </a:t>
            </a:r>
            <a:r>
              <a:rPr lang="en-US" sz="1700" dirty="0" err="1"/>
              <a:t>predstavlja</a:t>
            </a:r>
            <a:r>
              <a:rPr lang="en-US" sz="1700" dirty="0"/>
              <a:t> HAS-A </a:t>
            </a:r>
            <a:r>
              <a:rPr lang="en-US" sz="1700" dirty="0" err="1"/>
              <a:t>relaciju</a:t>
            </a:r>
            <a:r>
              <a:rPr lang="en-US" sz="1700" dirty="0"/>
              <a:t> </a:t>
            </a:r>
            <a:r>
              <a:rPr lang="en-US" sz="1700" dirty="0" err="1"/>
              <a:t>tj</a:t>
            </a:r>
            <a:r>
              <a:rPr lang="en-US" sz="1700" dirty="0"/>
              <a:t>. u </a:t>
            </a:r>
            <a:r>
              <a:rPr lang="en-US" sz="1700" dirty="0" err="1"/>
              <a:t>ovom</a:t>
            </a:r>
            <a:r>
              <a:rPr lang="en-US" sz="1700" dirty="0"/>
              <a:t> </a:t>
            </a:r>
            <a:r>
              <a:rPr lang="en-US" sz="1700" dirty="0" err="1"/>
              <a:t>slučaju</a:t>
            </a:r>
            <a:r>
              <a:rPr lang="en-US" sz="1700" dirty="0"/>
              <a:t> </a:t>
            </a:r>
            <a:r>
              <a:rPr lang="en-US" sz="1700" dirty="0" err="1"/>
              <a:t>nemamo</a:t>
            </a:r>
            <a:r>
              <a:rPr lang="en-US" sz="1700" dirty="0"/>
              <a:t> </a:t>
            </a:r>
            <a:r>
              <a:rPr lang="en-US" sz="1700" dirty="0" err="1"/>
              <a:t>nasledjivanje</a:t>
            </a:r>
            <a:r>
              <a:rPr lang="en-US" sz="1700" dirty="0"/>
              <a:t> </a:t>
            </a:r>
            <a:r>
              <a:rPr lang="en-US" sz="1700" dirty="0" err="1"/>
              <a:t>klasa</a:t>
            </a:r>
            <a:r>
              <a:rPr lang="en-US" sz="1700" dirty="0"/>
              <a:t> </a:t>
            </a:r>
            <a:r>
              <a:rPr lang="en-US" sz="1700" dirty="0" err="1"/>
              <a:t>već</a:t>
            </a:r>
            <a:r>
              <a:rPr lang="en-US" sz="1700" dirty="0"/>
              <a:t> se </a:t>
            </a:r>
            <a:r>
              <a:rPr lang="en-US" sz="1700" dirty="0" err="1"/>
              <a:t>polja</a:t>
            </a:r>
            <a:r>
              <a:rPr lang="en-US" sz="1700" dirty="0"/>
              <a:t> </a:t>
            </a:r>
            <a:r>
              <a:rPr lang="en-US" sz="1700" dirty="0" err="1"/>
              <a:t>jedne</a:t>
            </a:r>
            <a:r>
              <a:rPr lang="en-US" sz="1700" dirty="0"/>
              <a:t> </a:t>
            </a:r>
            <a:r>
              <a:rPr lang="en-US" sz="1700" dirty="0" err="1"/>
              <a:t>klase</a:t>
            </a:r>
            <a:r>
              <a:rPr lang="en-US" sz="1700" dirty="0"/>
              <a:t> </a:t>
            </a:r>
            <a:r>
              <a:rPr lang="en-US" sz="1700" dirty="0" err="1"/>
              <a:t>koriste</a:t>
            </a:r>
            <a:r>
              <a:rPr lang="en-US" sz="1700" dirty="0"/>
              <a:t> u </a:t>
            </a:r>
            <a:r>
              <a:rPr lang="en-US" sz="1700" dirty="0" err="1"/>
              <a:t>drugoj</a:t>
            </a:r>
            <a:r>
              <a:rPr lang="en-US" sz="1700" dirty="0"/>
              <a:t> </a:t>
            </a:r>
            <a:r>
              <a:rPr lang="en-US" sz="1700" dirty="0" err="1"/>
              <a:t>tako</a:t>
            </a:r>
            <a:r>
              <a:rPr lang="en-US" sz="1700" dirty="0"/>
              <a:t> </a:t>
            </a:r>
            <a:r>
              <a:rPr lang="en-US" sz="1700" dirty="0" err="1"/>
              <a:t>što</a:t>
            </a:r>
            <a:r>
              <a:rPr lang="en-US" sz="1700" dirty="0"/>
              <a:t> ta </a:t>
            </a:r>
            <a:r>
              <a:rPr lang="en-US" sz="1700" dirty="0" err="1"/>
              <a:t>klasa</a:t>
            </a:r>
            <a:r>
              <a:rPr lang="en-US" sz="1700" dirty="0"/>
              <a:t> </a:t>
            </a:r>
            <a:r>
              <a:rPr lang="en-US" sz="1700" dirty="0" err="1"/>
              <a:t>postoji</a:t>
            </a:r>
            <a:r>
              <a:rPr lang="en-US" sz="1700" dirty="0"/>
              <a:t> </a:t>
            </a:r>
            <a:r>
              <a:rPr lang="en-US" sz="1700" dirty="0" err="1"/>
              <a:t>kao</a:t>
            </a:r>
            <a:r>
              <a:rPr lang="en-US" sz="1700" dirty="0"/>
              <a:t> </a:t>
            </a:r>
            <a:r>
              <a:rPr lang="en-US" sz="1700" dirty="0" err="1"/>
              <a:t>atribut</a:t>
            </a:r>
            <a:r>
              <a:rPr lang="en-US" sz="1700" dirty="0"/>
              <a:t> </a:t>
            </a:r>
            <a:r>
              <a:rPr lang="en-US" sz="1700" dirty="0" err="1"/>
              <a:t>preko</a:t>
            </a:r>
            <a:r>
              <a:rPr lang="en-US" sz="1700" dirty="0"/>
              <a:t> </a:t>
            </a:r>
            <a:r>
              <a:rPr lang="en-US" sz="1700" dirty="0" err="1"/>
              <a:t>kojeg</a:t>
            </a:r>
            <a:r>
              <a:rPr lang="en-US" sz="1700" dirty="0"/>
              <a:t> se </a:t>
            </a:r>
            <a:r>
              <a:rPr lang="en-US" sz="1700" dirty="0" err="1"/>
              <a:t>pristupa</a:t>
            </a:r>
            <a:r>
              <a:rPr lang="en-US" sz="1700" dirty="0"/>
              <a:t> </a:t>
            </a:r>
            <a:r>
              <a:rPr lang="en-US" sz="1700" dirty="0" err="1"/>
              <a:t>poljima</a:t>
            </a:r>
            <a:r>
              <a:rPr lang="en-US" sz="1700" dirty="0"/>
              <a:t>.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700" dirty="0"/>
              <a:t>Da li </a:t>
            </a:r>
            <a:r>
              <a:rPr lang="en-US" sz="1700" dirty="0" err="1"/>
              <a:t>će</a:t>
            </a:r>
            <a:r>
              <a:rPr lang="en-US" sz="1700" dirty="0"/>
              <a:t> se </a:t>
            </a:r>
            <a:r>
              <a:rPr lang="en-US" sz="1700" dirty="0" err="1"/>
              <a:t>koristiti</a:t>
            </a:r>
            <a:r>
              <a:rPr lang="en-US" sz="1700" dirty="0"/>
              <a:t> </a:t>
            </a:r>
            <a:r>
              <a:rPr lang="en-US" sz="1700" dirty="0" err="1"/>
              <a:t>nasledjivanje</a:t>
            </a:r>
            <a:r>
              <a:rPr lang="en-US" sz="1700" dirty="0"/>
              <a:t> </a:t>
            </a:r>
            <a:r>
              <a:rPr lang="en-US" sz="1700" dirty="0" err="1"/>
              <a:t>ili</a:t>
            </a:r>
            <a:r>
              <a:rPr lang="en-US" sz="1700" dirty="0"/>
              <a:t> </a:t>
            </a:r>
            <a:r>
              <a:rPr lang="en-US" sz="1700" dirty="0" err="1"/>
              <a:t>agrekacija</a:t>
            </a:r>
            <a:r>
              <a:rPr lang="en-US" sz="1700" dirty="0"/>
              <a:t> </a:t>
            </a:r>
            <a:r>
              <a:rPr lang="en-US" sz="1700" dirty="0" err="1"/>
              <a:t>kao</a:t>
            </a:r>
            <a:r>
              <a:rPr lang="en-US" sz="1700" dirty="0"/>
              <a:t> </a:t>
            </a:r>
            <a:r>
              <a:rPr lang="en-US" sz="1700" dirty="0" err="1"/>
              <a:t>relacija</a:t>
            </a:r>
            <a:r>
              <a:rPr lang="en-US" sz="1700" dirty="0"/>
              <a:t> </a:t>
            </a:r>
            <a:r>
              <a:rPr lang="en-US" sz="1700" dirty="0" err="1"/>
              <a:t>izmedju</a:t>
            </a:r>
            <a:r>
              <a:rPr lang="en-US" sz="1700" dirty="0"/>
              <a:t> </a:t>
            </a:r>
            <a:r>
              <a:rPr lang="en-US" sz="1700" dirty="0" err="1"/>
              <a:t>klasa</a:t>
            </a:r>
            <a:r>
              <a:rPr lang="en-US" sz="1700" dirty="0"/>
              <a:t> </a:t>
            </a:r>
            <a:r>
              <a:rPr lang="en-US" sz="1700" dirty="0" err="1"/>
              <a:t>zavisi</a:t>
            </a:r>
            <a:r>
              <a:rPr lang="en-US" sz="1700" dirty="0"/>
              <a:t> od </a:t>
            </a:r>
            <a:r>
              <a:rPr lang="en-US" sz="1700" dirty="0" err="1"/>
              <a:t>problema</a:t>
            </a:r>
            <a:r>
              <a:rPr lang="en-US" sz="1700" dirty="0"/>
              <a:t> </a:t>
            </a:r>
            <a:r>
              <a:rPr lang="en-US" sz="1700" dirty="0" err="1"/>
              <a:t>koji</a:t>
            </a:r>
            <a:r>
              <a:rPr lang="en-US" sz="1700" dirty="0"/>
              <a:t> se </a:t>
            </a:r>
            <a:r>
              <a:rPr lang="en-US" sz="1700" dirty="0" err="1"/>
              <a:t>mogeluje</a:t>
            </a:r>
            <a:r>
              <a:rPr lang="en-US" sz="1700" dirty="0"/>
              <a:t> I </a:t>
            </a:r>
            <a:r>
              <a:rPr lang="en-US" sz="1700" dirty="0" err="1"/>
              <a:t>analizira</a:t>
            </a:r>
            <a:r>
              <a:rPr lang="en-US" sz="1700" dirty="0"/>
              <a:t>.</a:t>
            </a:r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75C21031-AB99-E140-87A5-0D1B22B26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216" y="566928"/>
            <a:ext cx="2386646" cy="2338913"/>
          </a:xfrm>
          <a:prstGeom prst="rect">
            <a:avLst/>
          </a:prstGeom>
        </p:spPr>
      </p:pic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678966E-0E50-6446-AC31-B14D85180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2365" y="951352"/>
            <a:ext cx="2873668" cy="15661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B468A5-F5B9-3448-AAFE-1B344C2C2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705" y="3185683"/>
            <a:ext cx="5989328" cy="290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522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63766-E463-BB40-84D1-30FF556D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b="1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polymorphism 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06B04-A4CC-114C-A00D-DC255A077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700" dirty="0" err="1"/>
              <a:t>Polimorfizam</a:t>
            </a:r>
            <a:r>
              <a:rPr lang="en-US" sz="1700" dirty="0"/>
              <a:t> </a:t>
            </a:r>
            <a:r>
              <a:rPr lang="en-US" sz="1700" dirty="0" err="1"/>
              <a:t>podrazumjefa</a:t>
            </a:r>
            <a:r>
              <a:rPr lang="en-US" sz="1700" dirty="0"/>
              <a:t> da je </a:t>
            </a:r>
            <a:r>
              <a:rPr lang="en-US" sz="1700" dirty="0" err="1"/>
              <a:t>jedan</a:t>
            </a:r>
            <a:r>
              <a:rPr lang="en-US" sz="1700" dirty="0"/>
              <a:t> </a:t>
            </a:r>
            <a:r>
              <a:rPr lang="en-US" sz="1700" dirty="0" err="1"/>
              <a:t>pojam</a:t>
            </a:r>
            <a:r>
              <a:rPr lang="en-US" sz="1700" dirty="0"/>
              <a:t> </a:t>
            </a:r>
            <a:r>
              <a:rPr lang="en-US" sz="1700" dirty="0" err="1"/>
              <a:t>ima</a:t>
            </a:r>
            <a:r>
              <a:rPr lang="en-US" sz="1700" dirty="0"/>
              <a:t> </a:t>
            </a:r>
            <a:r>
              <a:rPr lang="en-US" sz="1700" dirty="0" err="1"/>
              <a:t>više</a:t>
            </a:r>
            <a:r>
              <a:rPr lang="en-US" sz="1700" dirty="0"/>
              <a:t> </a:t>
            </a:r>
            <a:r>
              <a:rPr lang="en-US" sz="1700" dirty="0" err="1"/>
              <a:t>oblika</a:t>
            </a:r>
            <a:r>
              <a:rPr lang="en-US" sz="1700" dirty="0"/>
              <a:t> I </a:t>
            </a:r>
            <a:r>
              <a:rPr lang="en-US" sz="1700" dirty="0" err="1"/>
              <a:t>ponaša</a:t>
            </a:r>
            <a:r>
              <a:rPr lang="en-US" sz="1700" dirty="0"/>
              <a:t> </a:t>
            </a:r>
            <a:r>
              <a:rPr lang="en-US" sz="1700" dirty="0" err="1"/>
              <a:t>različito</a:t>
            </a:r>
            <a:r>
              <a:rPr lang="en-US" sz="1700" dirty="0"/>
              <a:t> za </a:t>
            </a:r>
            <a:r>
              <a:rPr lang="en-US" sz="1700" dirty="0" err="1"/>
              <a:t>visno</a:t>
            </a:r>
            <a:r>
              <a:rPr lang="en-US" sz="1700" dirty="0"/>
              <a:t> od </a:t>
            </a:r>
            <a:r>
              <a:rPr lang="en-US" sz="1700" dirty="0" err="1"/>
              <a:t>situacije</a:t>
            </a:r>
            <a:r>
              <a:rPr lang="en-US" sz="1700" dirty="0"/>
              <a:t> u </a:t>
            </a:r>
            <a:r>
              <a:rPr lang="en-US" sz="1700" dirty="0" err="1"/>
              <a:t>kojoj</a:t>
            </a:r>
            <a:r>
              <a:rPr lang="en-US" sz="1700" dirty="0"/>
              <a:t> se </a:t>
            </a:r>
            <a:r>
              <a:rPr lang="en-US" sz="1700" dirty="0" err="1"/>
              <a:t>koristi</a:t>
            </a:r>
            <a:endParaRPr lang="en-US" sz="1700" dirty="0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700" b="1" dirty="0"/>
              <a:t>Method overloading – </a:t>
            </a:r>
            <a:r>
              <a:rPr lang="en-US" sz="1700" dirty="0"/>
              <a:t>u </a:t>
            </a:r>
            <a:r>
              <a:rPr lang="en-US" sz="1700" dirty="0" err="1"/>
              <a:t>javi</a:t>
            </a:r>
            <a:r>
              <a:rPr lang="en-US" sz="1700" dirty="0"/>
              <a:t> </a:t>
            </a:r>
            <a:r>
              <a:rPr lang="en-US" sz="1700" dirty="0" err="1"/>
              <a:t>možemo</a:t>
            </a:r>
            <a:r>
              <a:rPr lang="en-US" sz="1700" dirty="0"/>
              <a:t> da </a:t>
            </a:r>
            <a:r>
              <a:rPr lang="en-US" sz="1700" dirty="0" err="1"/>
              <a:t>imamo</a:t>
            </a:r>
            <a:r>
              <a:rPr lang="en-US" sz="1700" dirty="0"/>
              <a:t> </a:t>
            </a:r>
            <a:r>
              <a:rPr lang="en-US" sz="1700" dirty="0" err="1"/>
              <a:t>više</a:t>
            </a:r>
            <a:r>
              <a:rPr lang="en-US" sz="1700" dirty="0"/>
              <a:t> </a:t>
            </a:r>
            <a:r>
              <a:rPr lang="en-US" sz="1700" dirty="0" err="1"/>
              <a:t>metoda</a:t>
            </a:r>
            <a:r>
              <a:rPr lang="en-US" sz="1700" dirty="0"/>
              <a:t> </a:t>
            </a:r>
            <a:r>
              <a:rPr lang="en-US" sz="1700" dirty="0" err="1"/>
              <a:t>koje</a:t>
            </a:r>
            <a:r>
              <a:rPr lang="en-US" sz="1700" dirty="0"/>
              <a:t> se </a:t>
            </a:r>
            <a:r>
              <a:rPr lang="en-US" sz="1700" dirty="0" err="1"/>
              <a:t>isto</a:t>
            </a:r>
            <a:r>
              <a:rPr lang="en-US" sz="1700" dirty="0"/>
              <a:t> </a:t>
            </a:r>
            <a:r>
              <a:rPr lang="en-US" sz="1700" dirty="0" err="1"/>
              <a:t>zovu</a:t>
            </a:r>
            <a:r>
              <a:rPr lang="en-US" sz="1700" dirty="0"/>
              <a:t> </a:t>
            </a:r>
            <a:r>
              <a:rPr lang="en-US" sz="1700" dirty="0" err="1"/>
              <a:t>ali</a:t>
            </a:r>
            <a:r>
              <a:rPr lang="en-US" sz="1700" dirty="0"/>
              <a:t> se </a:t>
            </a:r>
            <a:r>
              <a:rPr lang="en-US" sz="1700" b="1" dirty="0"/>
              <a:t>tip</a:t>
            </a:r>
            <a:r>
              <a:rPr lang="en-US" sz="1700" dirty="0"/>
              <a:t> </a:t>
            </a:r>
            <a:r>
              <a:rPr lang="en-US" sz="1700" dirty="0" err="1"/>
              <a:t>ili</a:t>
            </a:r>
            <a:r>
              <a:rPr lang="en-US" sz="1700" dirty="0"/>
              <a:t> </a:t>
            </a:r>
            <a:r>
              <a:rPr lang="en-US" sz="1700" b="1" dirty="0" err="1"/>
              <a:t>broj</a:t>
            </a:r>
            <a:r>
              <a:rPr lang="en-US" sz="1700" dirty="0"/>
              <a:t> </a:t>
            </a:r>
            <a:r>
              <a:rPr lang="en-US" sz="1700" b="1" dirty="0" err="1"/>
              <a:t>agrumenata</a:t>
            </a:r>
            <a:r>
              <a:rPr lang="en-US" sz="1700" dirty="0"/>
              <a:t> </a:t>
            </a:r>
            <a:r>
              <a:rPr lang="en-US" sz="1700" dirty="0" err="1"/>
              <a:t>razlikuje</a:t>
            </a:r>
            <a:r>
              <a:rPr lang="en-US" sz="1700" dirty="0"/>
              <a:t>. 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700" dirty="0" err="1"/>
              <a:t>Nije</a:t>
            </a:r>
            <a:r>
              <a:rPr lang="en-US" sz="1700" dirty="0"/>
              <a:t> </a:t>
            </a:r>
            <a:r>
              <a:rPr lang="en-US" sz="1700" dirty="0" err="1"/>
              <a:t>moguće</a:t>
            </a:r>
            <a:r>
              <a:rPr lang="en-US" sz="1700" dirty="0"/>
              <a:t> </a:t>
            </a:r>
            <a:r>
              <a:rPr lang="en-US" sz="1700" dirty="0" err="1"/>
              <a:t>imati</a:t>
            </a:r>
            <a:r>
              <a:rPr lang="en-US" sz="1700" dirty="0"/>
              <a:t> </a:t>
            </a:r>
            <a:r>
              <a:rPr lang="en-US" sz="1700" dirty="0" err="1"/>
              <a:t>metode</a:t>
            </a:r>
            <a:r>
              <a:rPr lang="en-US" sz="1700" dirty="0"/>
              <a:t> </a:t>
            </a:r>
            <a:r>
              <a:rPr lang="en-US" sz="1700" dirty="0" err="1"/>
              <a:t>koje</a:t>
            </a:r>
            <a:r>
              <a:rPr lang="en-US" sz="1700" dirty="0"/>
              <a:t> se </a:t>
            </a:r>
            <a:r>
              <a:rPr lang="en-US" sz="1700" dirty="0" err="1"/>
              <a:t>samo</a:t>
            </a:r>
            <a:r>
              <a:rPr lang="en-US" sz="1700" dirty="0"/>
              <a:t> </a:t>
            </a:r>
            <a:r>
              <a:rPr lang="en-US" sz="1700" dirty="0" err="1"/>
              <a:t>razlikuju</a:t>
            </a:r>
            <a:r>
              <a:rPr lang="en-US" sz="1700" dirty="0"/>
              <a:t> po </a:t>
            </a:r>
            <a:r>
              <a:rPr lang="en-US" sz="1700" dirty="0" err="1"/>
              <a:t>povratnom</a:t>
            </a:r>
            <a:r>
              <a:rPr lang="en-US" sz="1700" dirty="0"/>
              <a:t> </a:t>
            </a:r>
            <a:r>
              <a:rPr lang="en-US" sz="1700" dirty="0" err="1"/>
              <a:t>tipu</a:t>
            </a:r>
            <a:r>
              <a:rPr lang="en-US" sz="1700" dirty="0"/>
              <a:t> </a:t>
            </a:r>
            <a:r>
              <a:rPr lang="en-US" sz="1700" dirty="0" err="1"/>
              <a:t>podatka</a:t>
            </a:r>
            <a:r>
              <a:rPr lang="en-US" sz="1700" dirty="0"/>
              <a:t>.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F65709B-39C1-9347-8581-43DF91EDC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641624"/>
            <a:ext cx="6903720" cy="557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412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Freeform: Shape 32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Freeform: Shape 34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63766-E463-BB40-84D1-30FF556D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Java polymorphism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06B04-A4CC-114C-A00D-DC255A077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8912" y="2512611"/>
            <a:ext cx="4832803" cy="3664351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800" b="1" dirty="0"/>
              <a:t>Method overriding </a:t>
            </a:r>
            <a:r>
              <a:rPr lang="en-US" sz="1800" dirty="0"/>
              <a:t>-  je tip </a:t>
            </a:r>
            <a:r>
              <a:rPr lang="en-US" sz="1800" dirty="0" err="1"/>
              <a:t>polimorfizma</a:t>
            </a:r>
            <a:r>
              <a:rPr lang="en-US" sz="1800" dirty="0"/>
              <a:t> </a:t>
            </a:r>
            <a:r>
              <a:rPr lang="en-US" sz="1800" dirty="0" err="1"/>
              <a:t>gdje</a:t>
            </a:r>
            <a:r>
              <a:rPr lang="en-US" sz="1800" dirty="0"/>
              <a:t> </a:t>
            </a:r>
            <a:r>
              <a:rPr lang="en-US" sz="1800" dirty="0" err="1"/>
              <a:t>imamo</a:t>
            </a:r>
            <a:r>
              <a:rPr lang="en-US" sz="1800" dirty="0"/>
              <a:t> </a:t>
            </a:r>
            <a:r>
              <a:rPr lang="en-US" sz="1800" dirty="0" err="1"/>
              <a:t>iste</a:t>
            </a:r>
            <a:r>
              <a:rPr lang="en-US" sz="1800" dirty="0"/>
              <a:t> </a:t>
            </a:r>
            <a:r>
              <a:rPr lang="en-US" sz="1800" dirty="0" err="1"/>
              <a:t>nazive</a:t>
            </a:r>
            <a:r>
              <a:rPr lang="en-US" sz="1800" dirty="0"/>
              <a:t> </a:t>
            </a:r>
            <a:r>
              <a:rPr lang="en-US" sz="1800" dirty="0" err="1"/>
              <a:t>motoda</a:t>
            </a:r>
            <a:r>
              <a:rPr lang="en-US" sz="1800" dirty="0"/>
              <a:t> u </a:t>
            </a:r>
            <a:r>
              <a:rPr lang="en-US" sz="1800" dirty="0" err="1"/>
              <a:t>perent</a:t>
            </a:r>
            <a:r>
              <a:rPr lang="en-US" sz="1800" dirty="0"/>
              <a:t> I child </a:t>
            </a:r>
            <a:r>
              <a:rPr lang="en-US" sz="1800" dirty="0" err="1"/>
              <a:t>klasi</a:t>
            </a:r>
            <a:r>
              <a:rPr lang="en-US" sz="1800" dirty="0"/>
              <a:t>.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800" dirty="0" err="1"/>
              <a:t>Kod</a:t>
            </a:r>
            <a:r>
              <a:rPr lang="en-US" sz="1800" dirty="0"/>
              <a:t> </a:t>
            </a:r>
            <a:r>
              <a:rPr lang="en-US" sz="1800" dirty="0" err="1"/>
              <a:t>ovog</a:t>
            </a:r>
            <a:r>
              <a:rPr lang="en-US" sz="1800" dirty="0"/>
              <a:t> </a:t>
            </a:r>
            <a:r>
              <a:rPr lang="en-US" sz="1800" dirty="0" err="1"/>
              <a:t>tipa</a:t>
            </a:r>
            <a:r>
              <a:rPr lang="en-US" sz="1800" dirty="0"/>
              <a:t> </a:t>
            </a:r>
            <a:r>
              <a:rPr lang="en-US" sz="1800" dirty="0" err="1"/>
              <a:t>polimorfizma</a:t>
            </a:r>
            <a:r>
              <a:rPr lang="en-US" sz="1800" dirty="0"/>
              <a:t> </a:t>
            </a:r>
            <a:r>
              <a:rPr lang="en-US" sz="1800" dirty="0" err="1"/>
              <a:t>uslov</a:t>
            </a:r>
            <a:r>
              <a:rPr lang="en-US" sz="1800" dirty="0"/>
              <a:t> je da </a:t>
            </a:r>
            <a:r>
              <a:rPr lang="en-US" sz="1800" dirty="0" err="1"/>
              <a:t>ulazni</a:t>
            </a:r>
            <a:r>
              <a:rPr lang="en-US" sz="1800" dirty="0"/>
              <a:t> </a:t>
            </a:r>
            <a:r>
              <a:rPr lang="en-US" sz="1800" dirty="0" err="1"/>
              <a:t>parametri</a:t>
            </a:r>
            <a:r>
              <a:rPr lang="en-US" sz="1800" dirty="0"/>
              <a:t> po </a:t>
            </a:r>
            <a:r>
              <a:rPr lang="en-US" sz="1800" dirty="0" err="1"/>
              <a:t>tipu</a:t>
            </a:r>
            <a:r>
              <a:rPr lang="en-US" sz="1800" dirty="0"/>
              <a:t> I </a:t>
            </a:r>
            <a:r>
              <a:rPr lang="en-US" sz="1800" dirty="0" err="1"/>
              <a:t>broju</a:t>
            </a:r>
            <a:r>
              <a:rPr lang="en-US" sz="1800" dirty="0"/>
              <a:t> </a:t>
            </a:r>
            <a:r>
              <a:rPr lang="en-US" sz="1800" dirty="0" err="1"/>
              <a:t>budu</a:t>
            </a:r>
            <a:r>
              <a:rPr lang="en-US" sz="1800" dirty="0"/>
              <a:t> </a:t>
            </a:r>
            <a:r>
              <a:rPr lang="en-US" sz="1800" dirty="0" err="1"/>
              <a:t>isti</a:t>
            </a:r>
            <a:r>
              <a:rPr lang="en-US" sz="1800" dirty="0"/>
              <a:t> I da </a:t>
            </a:r>
            <a:r>
              <a:rPr lang="en-US" sz="1800" dirty="0" err="1"/>
              <a:t>postoji</a:t>
            </a:r>
            <a:r>
              <a:rPr lang="en-US" sz="1800" dirty="0"/>
              <a:t> </a:t>
            </a:r>
            <a:r>
              <a:rPr lang="en-US" sz="1800" dirty="0" err="1"/>
              <a:t>veza</a:t>
            </a:r>
            <a:r>
              <a:rPr lang="en-US" sz="1800" dirty="0"/>
              <a:t> </a:t>
            </a:r>
            <a:r>
              <a:rPr lang="en-US" sz="1800" dirty="0" err="1"/>
              <a:t>nasledjivanjem</a:t>
            </a:r>
            <a:r>
              <a:rPr lang="en-US" sz="1800" dirty="0"/>
              <a:t> </a:t>
            </a:r>
            <a:r>
              <a:rPr lang="en-US" sz="1800" dirty="0" err="1"/>
              <a:t>izmedju</a:t>
            </a:r>
            <a:r>
              <a:rPr lang="en-US" sz="1800" dirty="0"/>
              <a:t> </a:t>
            </a:r>
            <a:r>
              <a:rPr lang="en-US" sz="1800" dirty="0" err="1"/>
              <a:t>klasa</a:t>
            </a:r>
            <a:r>
              <a:rPr lang="en-US" sz="1800" dirty="0"/>
              <a:t>.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800" dirty="0" err="1"/>
              <a:t>Logika</a:t>
            </a:r>
            <a:r>
              <a:rPr lang="en-US" sz="1800" dirty="0"/>
              <a:t> </a:t>
            </a:r>
            <a:r>
              <a:rPr lang="en-US" sz="1800" dirty="0" err="1"/>
              <a:t>metoda</a:t>
            </a:r>
            <a:r>
              <a:rPr lang="en-US" sz="1800" dirty="0"/>
              <a:t> u parent I child </a:t>
            </a:r>
            <a:r>
              <a:rPr lang="en-US" sz="1800" dirty="0" err="1"/>
              <a:t>klasi</a:t>
            </a:r>
            <a:r>
              <a:rPr lang="en-US" sz="1800" dirty="0"/>
              <a:t> se </a:t>
            </a:r>
            <a:r>
              <a:rPr lang="en-US" sz="1800" dirty="0" err="1"/>
              <a:t>može</a:t>
            </a:r>
            <a:r>
              <a:rPr lang="en-US" sz="1800" dirty="0"/>
              <a:t> </a:t>
            </a:r>
            <a:r>
              <a:rPr lang="en-US" sz="1800" dirty="0" err="1"/>
              <a:t>razlikovati</a:t>
            </a:r>
            <a:endParaRPr lang="en-US" sz="1800" dirty="0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800" dirty="0" err="1"/>
              <a:t>Statičke</a:t>
            </a:r>
            <a:r>
              <a:rPr lang="en-US" sz="1800" dirty="0"/>
              <a:t> </a:t>
            </a:r>
            <a:r>
              <a:rPr lang="en-US" sz="1800" dirty="0" err="1"/>
              <a:t>metode</a:t>
            </a:r>
            <a:r>
              <a:rPr lang="en-US" sz="1800" dirty="0"/>
              <a:t> se ne </a:t>
            </a:r>
            <a:r>
              <a:rPr lang="en-US" sz="1800" dirty="0" err="1"/>
              <a:t>mogu</a:t>
            </a:r>
            <a:r>
              <a:rPr lang="en-US" sz="1800" dirty="0"/>
              <a:t> </a:t>
            </a:r>
            <a:r>
              <a:rPr lang="en-US" sz="1800" dirty="0" err="1"/>
              <a:t>preklapati</a:t>
            </a:r>
            <a:r>
              <a:rPr lang="en-US" sz="1800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AFD006-C351-F549-9540-A568F986F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424" y="434447"/>
            <a:ext cx="3397152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BD71AB-5CCA-3A4D-AC72-AA2B437DE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714" y="3429000"/>
            <a:ext cx="370702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339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63766-E463-BB40-84D1-30FF556D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Basic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06B04-A4CC-114C-A00D-DC255A077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800" dirty="0"/>
              <a:t>Architecture neutral – </a:t>
            </a:r>
            <a:r>
              <a:rPr lang="en-US" sz="1800" dirty="0" err="1"/>
              <a:t>nema</a:t>
            </a:r>
            <a:r>
              <a:rPr lang="en-US" sz="1800" dirty="0"/>
              <a:t> </a:t>
            </a:r>
            <a:r>
              <a:rPr lang="en-US" sz="1800" dirty="0" err="1"/>
              <a:t>implementacije</a:t>
            </a:r>
            <a:r>
              <a:rPr lang="en-US" sz="1800" dirty="0"/>
              <a:t> </a:t>
            </a:r>
            <a:r>
              <a:rPr lang="en-US" sz="1800" dirty="0" err="1"/>
              <a:t>zavisnih</a:t>
            </a:r>
            <a:r>
              <a:rPr lang="en-US" sz="1800" dirty="0"/>
              <a:t> feature-a.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800" dirty="0"/>
              <a:t>Dynamic – </a:t>
            </a:r>
            <a:r>
              <a:rPr lang="en-US" sz="1800" dirty="0" err="1"/>
              <a:t>podržava</a:t>
            </a:r>
            <a:r>
              <a:rPr lang="en-US" sz="1800" dirty="0"/>
              <a:t> </a:t>
            </a:r>
            <a:r>
              <a:rPr lang="en-US" sz="1800" dirty="0" err="1"/>
              <a:t>dinamičko</a:t>
            </a:r>
            <a:r>
              <a:rPr lang="en-US" sz="1800" dirty="0"/>
              <a:t> </a:t>
            </a:r>
            <a:r>
              <a:rPr lang="en-US" sz="1800" dirty="0" err="1"/>
              <a:t>učitavanje</a:t>
            </a:r>
            <a:r>
              <a:rPr lang="en-US" sz="1800" dirty="0"/>
              <a:t> </a:t>
            </a:r>
            <a:r>
              <a:rPr lang="en-US" sz="1800" dirty="0" err="1"/>
              <a:t>klasa</a:t>
            </a:r>
            <a:endParaRPr lang="en-US" sz="1800" dirty="0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800" dirty="0"/>
              <a:t>Interpreted – </a:t>
            </a:r>
            <a:r>
              <a:rPr lang="en-US" sz="1800" dirty="0" err="1"/>
              <a:t>može</a:t>
            </a:r>
            <a:r>
              <a:rPr lang="en-US" sz="1800" dirty="0"/>
              <a:t> da se </a:t>
            </a:r>
            <a:r>
              <a:rPr lang="en-US" sz="1800" dirty="0" err="1"/>
              <a:t>interpretira</a:t>
            </a:r>
            <a:r>
              <a:rPr lang="en-US" sz="1800" dirty="0"/>
              <a:t> bez </a:t>
            </a:r>
            <a:r>
              <a:rPr lang="en-US" sz="1800" dirty="0" err="1"/>
              <a:t>prevodjena</a:t>
            </a:r>
            <a:r>
              <a:rPr lang="en-US" sz="1800" dirty="0"/>
              <a:t> </a:t>
            </a:r>
            <a:r>
              <a:rPr lang="en-US" sz="1800" dirty="0" err="1"/>
              <a:t>na</a:t>
            </a:r>
            <a:r>
              <a:rPr lang="en-US" sz="1800" dirty="0"/>
              <a:t> </a:t>
            </a:r>
            <a:r>
              <a:rPr lang="en-US" sz="1800" dirty="0" err="1"/>
              <a:t>mašinski</a:t>
            </a:r>
            <a:r>
              <a:rPr lang="en-US" sz="1800" dirty="0"/>
              <a:t> </a:t>
            </a:r>
            <a:r>
              <a:rPr lang="en-US" sz="1800" dirty="0" err="1"/>
              <a:t>jezik</a:t>
            </a:r>
            <a:r>
              <a:rPr lang="en-US" sz="1800" dirty="0"/>
              <a:t>.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800" dirty="0"/>
              <a:t>High performance – </a:t>
            </a:r>
            <a:r>
              <a:rPr lang="en-US" sz="1800" dirty="0" err="1"/>
              <a:t>ima</a:t>
            </a:r>
            <a:r>
              <a:rPr lang="en-US" sz="1800" dirty="0"/>
              <a:t> </a:t>
            </a:r>
            <a:r>
              <a:rPr lang="en-US" sz="1800" dirty="0" err="1"/>
              <a:t>dobre</a:t>
            </a:r>
            <a:r>
              <a:rPr lang="en-US" sz="1800" dirty="0"/>
              <a:t> performance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800" dirty="0"/>
              <a:t>Multithreaded – </a:t>
            </a:r>
            <a:r>
              <a:rPr lang="en-US" sz="1800" dirty="0" err="1"/>
              <a:t>omogućava</a:t>
            </a:r>
            <a:r>
              <a:rPr lang="en-US" sz="1800" dirty="0"/>
              <a:t> </a:t>
            </a:r>
            <a:r>
              <a:rPr lang="en-US" sz="1800" dirty="0" err="1"/>
              <a:t>pisanje</a:t>
            </a:r>
            <a:r>
              <a:rPr lang="en-US" sz="1800" dirty="0"/>
              <a:t> </a:t>
            </a:r>
            <a:r>
              <a:rPr lang="en-US" sz="1800" dirty="0" err="1"/>
              <a:t>programa</a:t>
            </a:r>
            <a:r>
              <a:rPr lang="en-US" sz="1800" dirty="0"/>
              <a:t> </a:t>
            </a:r>
            <a:r>
              <a:rPr lang="en-US" sz="1800" dirty="0" err="1"/>
              <a:t>sa</a:t>
            </a:r>
            <a:r>
              <a:rPr lang="en-US" sz="1800" dirty="0"/>
              <a:t> </a:t>
            </a:r>
            <a:r>
              <a:rPr lang="en-US" sz="1800" dirty="0" err="1"/>
              <a:t>više</a:t>
            </a:r>
            <a:r>
              <a:rPr lang="en-US" sz="1800" dirty="0"/>
              <a:t> </a:t>
            </a:r>
            <a:r>
              <a:rPr lang="en-US" sz="1800" dirty="0" err="1"/>
              <a:t>niti</a:t>
            </a:r>
            <a:r>
              <a:rPr lang="en-US" sz="1800" dirty="0"/>
              <a:t>(</a:t>
            </a:r>
            <a:r>
              <a:rPr lang="en-US" sz="1800" dirty="0" err="1"/>
              <a:t>taskova</a:t>
            </a:r>
            <a:r>
              <a:rPr lang="en-US" sz="1800" dirty="0"/>
              <a:t>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9DF49F-51D9-6F4C-80A9-FB1DF28C7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685800"/>
            <a:ext cx="5458968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474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63766-E463-BB40-84D1-30FF556D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Java Inheritance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06B04-A4CC-114C-A00D-DC255A077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67624" y="2490436"/>
            <a:ext cx="9708995" cy="35671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 err="1"/>
              <a:t>Rezervisanu</a:t>
            </a:r>
            <a:r>
              <a:rPr lang="en-US" sz="2400" dirty="0"/>
              <a:t> </a:t>
            </a:r>
            <a:r>
              <a:rPr lang="en-US" sz="2400" dirty="0" err="1"/>
              <a:t>riječ</a:t>
            </a:r>
            <a:r>
              <a:rPr lang="en-US" sz="2400" dirty="0"/>
              <a:t> </a:t>
            </a:r>
            <a:r>
              <a:rPr lang="en-US" sz="2400" b="1" i="1" dirty="0"/>
              <a:t>super </a:t>
            </a:r>
            <a:r>
              <a:rPr lang="en-US" sz="2400" dirty="0" err="1"/>
              <a:t>koristimo</a:t>
            </a:r>
            <a:r>
              <a:rPr lang="en-US" sz="2400" dirty="0"/>
              <a:t> u </a:t>
            </a:r>
            <a:r>
              <a:rPr lang="en-US" sz="2400" dirty="0" err="1"/>
              <a:t>javi</a:t>
            </a:r>
            <a:r>
              <a:rPr lang="en-US" sz="2400" dirty="0"/>
              <a:t> za </a:t>
            </a:r>
            <a:r>
              <a:rPr lang="en-US" sz="2400" dirty="0" err="1"/>
              <a:t>pristupanje</a:t>
            </a:r>
            <a:r>
              <a:rPr lang="en-US" sz="2400" dirty="0"/>
              <a:t> </a:t>
            </a:r>
            <a:r>
              <a:rPr lang="en-US" sz="2400" dirty="0" err="1"/>
              <a:t>poljima</a:t>
            </a:r>
            <a:r>
              <a:rPr lang="en-US" sz="2400" dirty="0"/>
              <a:t> parent </a:t>
            </a:r>
            <a:r>
              <a:rPr lang="en-US" sz="2400" dirty="0" err="1"/>
              <a:t>klase</a:t>
            </a:r>
            <a:endParaRPr lang="en-US" sz="2400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 err="1"/>
              <a:t>Pomoću</a:t>
            </a:r>
            <a:r>
              <a:rPr lang="en-US" sz="2400" dirty="0"/>
              <a:t> </a:t>
            </a:r>
            <a:r>
              <a:rPr lang="en-US" sz="2400" b="1" i="1" dirty="0"/>
              <a:t>super</a:t>
            </a:r>
            <a:r>
              <a:rPr lang="en-US" sz="2400" dirty="0"/>
              <a:t> </a:t>
            </a:r>
            <a:r>
              <a:rPr lang="en-US" sz="2400" dirty="0" err="1"/>
              <a:t>rezervisane</a:t>
            </a:r>
            <a:r>
              <a:rPr lang="en-US" sz="2400" dirty="0"/>
              <a:t> </a:t>
            </a:r>
            <a:r>
              <a:rPr lang="en-US" sz="2400" dirty="0" err="1"/>
              <a:t>riječi</a:t>
            </a:r>
            <a:r>
              <a:rPr lang="en-US" sz="2400" dirty="0"/>
              <a:t> </a:t>
            </a:r>
            <a:r>
              <a:rPr lang="en-US" sz="2400" dirty="0" err="1"/>
              <a:t>možemo</a:t>
            </a:r>
            <a:r>
              <a:rPr lang="en-US" sz="2400" dirty="0"/>
              <a:t> </a:t>
            </a:r>
            <a:r>
              <a:rPr lang="en-US" sz="2400" dirty="0" err="1"/>
              <a:t>pristupiti</a:t>
            </a:r>
            <a:r>
              <a:rPr lang="en-US" sz="2400" dirty="0"/>
              <a:t> </a:t>
            </a:r>
            <a:r>
              <a:rPr lang="en-US" sz="2400" dirty="0" err="1"/>
              <a:t>direktno</a:t>
            </a:r>
            <a:r>
              <a:rPr lang="en-US" sz="2400" dirty="0"/>
              <a:t> </a:t>
            </a:r>
            <a:r>
              <a:rPr lang="en-US" sz="2400" dirty="0" err="1"/>
              <a:t>nekom</a:t>
            </a:r>
            <a:r>
              <a:rPr lang="en-US" sz="2400" dirty="0"/>
              <a:t> </a:t>
            </a:r>
            <a:r>
              <a:rPr lang="en-US" sz="2400" dirty="0" err="1"/>
              <a:t>atributu</a:t>
            </a:r>
            <a:r>
              <a:rPr lang="en-US" sz="2400" dirty="0"/>
              <a:t> parent </a:t>
            </a:r>
            <a:r>
              <a:rPr lang="en-US" sz="2400" dirty="0" err="1"/>
              <a:t>klase</a:t>
            </a:r>
            <a:endParaRPr lang="en-US" sz="2400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 err="1"/>
              <a:t>Pomoću</a:t>
            </a:r>
            <a:r>
              <a:rPr lang="en-US" sz="2400" dirty="0"/>
              <a:t> </a:t>
            </a:r>
            <a:r>
              <a:rPr lang="en-US" sz="2400" b="1" i="1" dirty="0"/>
              <a:t>super</a:t>
            </a:r>
            <a:r>
              <a:rPr lang="en-US" sz="2400" dirty="0"/>
              <a:t> </a:t>
            </a:r>
            <a:r>
              <a:rPr lang="en-US" sz="2400" dirty="0" err="1"/>
              <a:t>rezervisane</a:t>
            </a:r>
            <a:r>
              <a:rPr lang="en-US" sz="2400" dirty="0"/>
              <a:t> </a:t>
            </a:r>
            <a:r>
              <a:rPr lang="en-US" sz="2400" dirty="0" err="1"/>
              <a:t>riječi</a:t>
            </a:r>
            <a:r>
              <a:rPr lang="en-US" sz="2400" dirty="0"/>
              <a:t> </a:t>
            </a:r>
            <a:r>
              <a:rPr lang="en-US" sz="2400" dirty="0" err="1"/>
              <a:t>možemo</a:t>
            </a:r>
            <a:r>
              <a:rPr lang="en-US" sz="2400" dirty="0"/>
              <a:t> </a:t>
            </a:r>
            <a:r>
              <a:rPr lang="en-US" sz="2400" dirty="0" err="1"/>
              <a:t>pozvati</a:t>
            </a:r>
            <a:r>
              <a:rPr lang="en-US" sz="2400" dirty="0"/>
              <a:t> </a:t>
            </a:r>
            <a:r>
              <a:rPr lang="en-US" sz="2400" dirty="0" err="1"/>
              <a:t>metodu</a:t>
            </a:r>
            <a:r>
              <a:rPr lang="en-US" sz="2400" dirty="0"/>
              <a:t> parent </a:t>
            </a:r>
            <a:r>
              <a:rPr lang="en-US" sz="2400" dirty="0" err="1"/>
              <a:t>klase</a:t>
            </a:r>
            <a:endParaRPr lang="en-US" sz="2400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 err="1"/>
              <a:t>Pomoću</a:t>
            </a:r>
            <a:r>
              <a:rPr lang="en-US" sz="2400" dirty="0"/>
              <a:t> </a:t>
            </a:r>
            <a:r>
              <a:rPr lang="en-US" sz="2400" b="1" i="1" dirty="0"/>
              <a:t>super()</a:t>
            </a:r>
            <a:r>
              <a:rPr lang="en-US" sz="2400" dirty="0"/>
              <a:t> </a:t>
            </a:r>
            <a:r>
              <a:rPr lang="en-US" sz="2400" dirty="0" err="1"/>
              <a:t>rezervisane</a:t>
            </a:r>
            <a:r>
              <a:rPr lang="en-US" sz="2400" dirty="0"/>
              <a:t> </a:t>
            </a:r>
            <a:r>
              <a:rPr lang="en-US" sz="2400" dirty="0" err="1"/>
              <a:t>riječi</a:t>
            </a:r>
            <a:r>
              <a:rPr lang="en-US" sz="2400" dirty="0"/>
              <a:t> </a:t>
            </a:r>
            <a:r>
              <a:rPr lang="en-US" sz="2400" dirty="0" err="1"/>
              <a:t>možemo</a:t>
            </a:r>
            <a:r>
              <a:rPr lang="en-US" sz="2400" dirty="0"/>
              <a:t> </a:t>
            </a:r>
            <a:r>
              <a:rPr lang="en-US" sz="2400" dirty="0" err="1"/>
              <a:t>pristupiti</a:t>
            </a:r>
            <a:r>
              <a:rPr lang="en-US" sz="2400" dirty="0"/>
              <a:t> </a:t>
            </a:r>
            <a:r>
              <a:rPr lang="en-US" sz="2400" dirty="0" err="1"/>
              <a:t>pozvati</a:t>
            </a:r>
            <a:r>
              <a:rPr lang="en-US" sz="2400" dirty="0"/>
              <a:t> </a:t>
            </a:r>
            <a:r>
              <a:rPr lang="en-US" sz="2400" dirty="0" err="1"/>
              <a:t>konstruktor</a:t>
            </a:r>
            <a:r>
              <a:rPr lang="en-US" sz="2400" dirty="0"/>
              <a:t> parent </a:t>
            </a:r>
            <a:r>
              <a:rPr lang="en-US" sz="2400" dirty="0" err="1"/>
              <a:t>klase</a:t>
            </a:r>
            <a:endParaRPr lang="en-US" sz="2400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 err="1"/>
              <a:t>Ako</a:t>
            </a:r>
            <a:r>
              <a:rPr lang="en-US" sz="2400" dirty="0"/>
              <a:t> </a:t>
            </a:r>
            <a:r>
              <a:rPr lang="en-US" sz="2400" b="1" i="1" dirty="0"/>
              <a:t>super()</a:t>
            </a:r>
            <a:r>
              <a:rPr lang="en-US" sz="2400" dirty="0"/>
              <a:t> </a:t>
            </a:r>
            <a:r>
              <a:rPr lang="en-US" sz="2400" dirty="0" err="1"/>
              <a:t>nije</a:t>
            </a:r>
            <a:r>
              <a:rPr lang="en-US" sz="2400" dirty="0"/>
              <a:t> </a:t>
            </a:r>
            <a:r>
              <a:rPr lang="en-US" sz="2400" dirty="0" err="1"/>
              <a:t>navedena</a:t>
            </a:r>
            <a:r>
              <a:rPr lang="en-US" sz="2400" dirty="0"/>
              <a:t> u </a:t>
            </a:r>
            <a:r>
              <a:rPr lang="en-US" sz="2400" dirty="0" err="1"/>
              <a:t>konstruktoru</a:t>
            </a:r>
            <a:r>
              <a:rPr lang="en-US" sz="2400" dirty="0"/>
              <a:t> child </a:t>
            </a:r>
            <a:r>
              <a:rPr lang="en-US" sz="2400" dirty="0" err="1"/>
              <a:t>klase</a:t>
            </a:r>
            <a:r>
              <a:rPr lang="en-US" sz="2400" dirty="0"/>
              <a:t> </a:t>
            </a:r>
            <a:r>
              <a:rPr lang="en-US" sz="2400" dirty="0" err="1"/>
              <a:t>onda</a:t>
            </a:r>
            <a:r>
              <a:rPr lang="en-US" sz="2400" dirty="0"/>
              <a:t> </a:t>
            </a:r>
            <a:r>
              <a:rPr lang="en-US" sz="2400" dirty="0" err="1"/>
              <a:t>će</a:t>
            </a:r>
            <a:r>
              <a:rPr lang="en-US" sz="2400" dirty="0"/>
              <a:t> to </a:t>
            </a:r>
            <a:r>
              <a:rPr lang="en-US" sz="2400" dirty="0" err="1"/>
              <a:t>kompajler</a:t>
            </a:r>
            <a:r>
              <a:rPr lang="en-US" sz="2400" dirty="0"/>
              <a:t> da </a:t>
            </a:r>
            <a:r>
              <a:rPr lang="en-US" sz="2400" dirty="0" err="1"/>
              <a:t>automatski</a:t>
            </a:r>
            <a:r>
              <a:rPr lang="en-US" sz="2400" dirty="0"/>
              <a:t> </a:t>
            </a:r>
            <a:r>
              <a:rPr lang="en-US" sz="2400" dirty="0" err="1"/>
              <a:t>uradi</a:t>
            </a:r>
            <a:endParaRPr lang="en-US" sz="2400" dirty="0"/>
          </a:p>
          <a:p>
            <a:pPr marL="342900" indent="-342900">
              <a:buFont typeface="Wingdings" pitchFamily="2" charset="2"/>
              <a:buChar char="§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467676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63766-E463-BB40-84D1-30FF556D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Java Inheritance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06B04-A4CC-114C-A00D-DC255A077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67624" y="2490436"/>
            <a:ext cx="9708995" cy="35671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 err="1"/>
              <a:t>Rezervisana</a:t>
            </a:r>
            <a:r>
              <a:rPr lang="en-US" sz="2400" dirty="0"/>
              <a:t> </a:t>
            </a:r>
            <a:r>
              <a:rPr lang="en-US" sz="2400" dirty="0" err="1"/>
              <a:t>riječ</a:t>
            </a:r>
            <a:r>
              <a:rPr lang="en-US" sz="2400" dirty="0"/>
              <a:t> </a:t>
            </a:r>
            <a:r>
              <a:rPr lang="en-US" sz="2400" b="1" i="1" dirty="0"/>
              <a:t>final </a:t>
            </a:r>
            <a:r>
              <a:rPr lang="en-US" sz="2400" dirty="0"/>
              <a:t>se u </a:t>
            </a:r>
            <a:r>
              <a:rPr lang="en-US" sz="2400" dirty="0" err="1"/>
              <a:t>javi</a:t>
            </a:r>
            <a:r>
              <a:rPr lang="en-US" sz="2400" dirty="0"/>
              <a:t> </a:t>
            </a:r>
            <a:r>
              <a:rPr lang="en-US" sz="2400" dirty="0" err="1"/>
              <a:t>koristi</a:t>
            </a:r>
            <a:r>
              <a:rPr lang="en-US" sz="2400" dirty="0"/>
              <a:t> za tri </a:t>
            </a:r>
            <a:r>
              <a:rPr lang="en-US" sz="2400" dirty="0" err="1"/>
              <a:t>različite</a:t>
            </a:r>
            <a:r>
              <a:rPr lang="en-US" sz="2400" dirty="0"/>
              <a:t> </a:t>
            </a:r>
            <a:r>
              <a:rPr lang="en-US" sz="2400" dirty="0" err="1"/>
              <a:t>namjene</a:t>
            </a:r>
            <a:r>
              <a:rPr lang="en-US" sz="2400" dirty="0"/>
              <a:t>: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 err="1"/>
              <a:t>Ako</a:t>
            </a:r>
            <a:r>
              <a:rPr lang="en-US" sz="2400" dirty="0"/>
              <a:t> </a:t>
            </a:r>
            <a:r>
              <a:rPr lang="en-US" sz="2400" b="1" i="1" dirty="0"/>
              <a:t>final </a:t>
            </a:r>
            <a:r>
              <a:rPr lang="en-US" sz="2400" dirty="0" err="1"/>
              <a:t>stoji</a:t>
            </a:r>
            <a:r>
              <a:rPr lang="en-US" sz="2400" dirty="0"/>
              <a:t> </a:t>
            </a:r>
            <a:r>
              <a:rPr lang="en-US" sz="2400" dirty="0" err="1"/>
              <a:t>ispred</a:t>
            </a:r>
            <a:r>
              <a:rPr lang="en-US" sz="2400" dirty="0"/>
              <a:t> </a:t>
            </a:r>
            <a:r>
              <a:rPr lang="en-US" sz="2400" dirty="0" err="1"/>
              <a:t>varijabli</a:t>
            </a:r>
            <a:r>
              <a:rPr lang="en-US" sz="2400" dirty="0"/>
              <a:t> </a:t>
            </a:r>
            <a:r>
              <a:rPr lang="en-US" sz="2400" dirty="0" err="1"/>
              <a:t>onda</a:t>
            </a:r>
            <a:r>
              <a:rPr lang="en-US" sz="2400" dirty="0"/>
              <a:t> </a:t>
            </a:r>
            <a:r>
              <a:rPr lang="en-US" sz="2400" dirty="0" err="1"/>
              <a:t>te</a:t>
            </a:r>
            <a:r>
              <a:rPr lang="en-US" sz="2400" dirty="0"/>
              <a:t> </a:t>
            </a:r>
            <a:r>
              <a:rPr lang="en-US" sz="2400" dirty="0" err="1"/>
              <a:t>varijable</a:t>
            </a:r>
            <a:r>
              <a:rPr lang="en-US" sz="2400" dirty="0"/>
              <a:t> </a:t>
            </a:r>
            <a:r>
              <a:rPr lang="en-US" sz="2400" dirty="0" err="1"/>
              <a:t>postaju</a:t>
            </a:r>
            <a:r>
              <a:rPr lang="en-US" sz="2400" dirty="0"/>
              <a:t> </a:t>
            </a:r>
            <a:r>
              <a:rPr lang="en-US" sz="2400" dirty="0" err="1"/>
              <a:t>definisane</a:t>
            </a:r>
            <a:r>
              <a:rPr lang="en-US" sz="2400" dirty="0"/>
              <a:t> </a:t>
            </a:r>
            <a:r>
              <a:rPr lang="en-US" sz="2400" dirty="0" err="1"/>
              <a:t>konstante</a:t>
            </a:r>
            <a:r>
              <a:rPr lang="en-US" sz="2400" dirty="0"/>
              <a:t>. </a:t>
            </a:r>
            <a:r>
              <a:rPr lang="en-US" sz="2400" dirty="0" err="1"/>
              <a:t>Ako</a:t>
            </a:r>
            <a:r>
              <a:rPr lang="en-US" sz="2400" dirty="0"/>
              <a:t> </a:t>
            </a:r>
            <a:r>
              <a:rPr lang="en-US" sz="2400" dirty="0" err="1"/>
              <a:t>inicijalna</a:t>
            </a:r>
            <a:r>
              <a:rPr lang="en-US" sz="2400" dirty="0"/>
              <a:t> </a:t>
            </a:r>
            <a:r>
              <a:rPr lang="en-US" sz="2400" dirty="0" err="1"/>
              <a:t>vrijednost</a:t>
            </a:r>
            <a:r>
              <a:rPr lang="en-US" sz="2400" dirty="0"/>
              <a:t> </a:t>
            </a:r>
            <a:r>
              <a:rPr lang="en-US" sz="2400" dirty="0" err="1"/>
              <a:t>nije</a:t>
            </a:r>
            <a:r>
              <a:rPr lang="en-US" sz="2400" dirty="0"/>
              <a:t> </a:t>
            </a:r>
            <a:r>
              <a:rPr lang="en-US" sz="2400" dirty="0" err="1"/>
              <a:t>navedena</a:t>
            </a:r>
            <a:r>
              <a:rPr lang="en-US" sz="2400" dirty="0"/>
              <a:t> </a:t>
            </a:r>
            <a:r>
              <a:rPr lang="en-US" sz="2400" dirty="0" err="1"/>
              <a:t>može</a:t>
            </a:r>
            <a:r>
              <a:rPr lang="en-US" sz="2400" dirty="0"/>
              <a:t> se </a:t>
            </a:r>
            <a:r>
              <a:rPr lang="en-US" sz="2400" dirty="0" err="1"/>
              <a:t>inicijalizovati</a:t>
            </a:r>
            <a:r>
              <a:rPr lang="en-US" sz="2400" dirty="0"/>
              <a:t> </a:t>
            </a:r>
            <a:r>
              <a:rPr lang="en-US" sz="2400" dirty="0" err="1"/>
              <a:t>samo</a:t>
            </a:r>
            <a:r>
              <a:rPr lang="en-US" sz="2400" dirty="0"/>
              <a:t> u </a:t>
            </a:r>
            <a:r>
              <a:rPr lang="en-US" sz="2400" dirty="0" err="1"/>
              <a:t>kontruktoru</a:t>
            </a:r>
            <a:r>
              <a:rPr lang="en-US" sz="2400" dirty="0"/>
              <a:t>. </a:t>
            </a:r>
            <a:r>
              <a:rPr lang="en-US" sz="2400" dirty="0" err="1"/>
              <a:t>Konstante</a:t>
            </a:r>
            <a:r>
              <a:rPr lang="en-US" sz="2400" dirty="0"/>
              <a:t> </a:t>
            </a:r>
            <a:r>
              <a:rPr lang="en-US" sz="2400" dirty="0" err="1"/>
              <a:t>mogu</a:t>
            </a:r>
            <a:r>
              <a:rPr lang="en-US" sz="2400" dirty="0"/>
              <a:t> </a:t>
            </a:r>
            <a:r>
              <a:rPr lang="en-US" sz="2400" dirty="0" err="1"/>
              <a:t>biti</a:t>
            </a:r>
            <a:r>
              <a:rPr lang="en-US" sz="2400" dirty="0"/>
              <a:t> I </a:t>
            </a:r>
            <a:r>
              <a:rPr lang="en-US" sz="2400" dirty="0" err="1"/>
              <a:t>statičke</a:t>
            </a:r>
            <a:r>
              <a:rPr lang="en-US" sz="2400" dirty="0"/>
              <a:t> </a:t>
            </a:r>
            <a:r>
              <a:rPr lang="en-US" sz="2400" dirty="0" err="1"/>
              <a:t>varijable</a:t>
            </a:r>
            <a:r>
              <a:rPr lang="en-US" sz="2400" dirty="0"/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 err="1"/>
              <a:t>Ako</a:t>
            </a:r>
            <a:r>
              <a:rPr lang="en-US" sz="2400" dirty="0"/>
              <a:t> se </a:t>
            </a:r>
            <a:r>
              <a:rPr lang="en-US" sz="2400" b="1" i="1" dirty="0"/>
              <a:t>final </a:t>
            </a:r>
            <a:r>
              <a:rPr lang="en-US" sz="2400" dirty="0" err="1"/>
              <a:t>korsiti</a:t>
            </a:r>
            <a:r>
              <a:rPr lang="en-US" sz="2400" dirty="0"/>
              <a:t> </a:t>
            </a:r>
            <a:r>
              <a:rPr lang="en-US" sz="2400" dirty="0" err="1"/>
              <a:t>ispred</a:t>
            </a:r>
            <a:r>
              <a:rPr lang="en-US" sz="2400" dirty="0"/>
              <a:t> </a:t>
            </a:r>
            <a:r>
              <a:rPr lang="en-US" sz="2400" dirty="0" err="1"/>
              <a:t>metoda</a:t>
            </a:r>
            <a:r>
              <a:rPr lang="en-US" sz="2400" dirty="0"/>
              <a:t> </a:t>
            </a:r>
            <a:r>
              <a:rPr lang="en-US" sz="2400" dirty="0" err="1"/>
              <a:t>onda</a:t>
            </a:r>
            <a:r>
              <a:rPr lang="en-US" sz="2400" dirty="0"/>
              <a:t> to </a:t>
            </a:r>
            <a:r>
              <a:rPr lang="en-US" sz="2400" dirty="0" err="1"/>
              <a:t>znači</a:t>
            </a:r>
            <a:r>
              <a:rPr lang="en-US" sz="2400" dirty="0"/>
              <a:t> da ta </a:t>
            </a:r>
            <a:r>
              <a:rPr lang="en-US" sz="2400" dirty="0" err="1"/>
              <a:t>metoda</a:t>
            </a:r>
            <a:r>
              <a:rPr lang="en-US" sz="2400" dirty="0"/>
              <a:t> ne </a:t>
            </a:r>
            <a:r>
              <a:rPr lang="en-US" sz="2400" dirty="0" err="1"/>
              <a:t>može</a:t>
            </a:r>
            <a:r>
              <a:rPr lang="en-US" sz="2400" dirty="0"/>
              <a:t> da se </a:t>
            </a:r>
            <a:r>
              <a:rPr lang="en-US" sz="2400" dirty="0" err="1"/>
              <a:t>preklopi</a:t>
            </a:r>
            <a:r>
              <a:rPr lang="en-US" sz="2400" dirty="0"/>
              <a:t> (override).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 err="1"/>
              <a:t>Ako</a:t>
            </a:r>
            <a:r>
              <a:rPr lang="en-US" sz="2400" dirty="0"/>
              <a:t> se </a:t>
            </a:r>
            <a:r>
              <a:rPr lang="en-US" sz="2400" b="1" i="1" dirty="0"/>
              <a:t>final </a:t>
            </a:r>
            <a:r>
              <a:rPr lang="en-US" sz="2400" dirty="0" err="1"/>
              <a:t>koristi</a:t>
            </a:r>
            <a:r>
              <a:rPr lang="en-US" sz="2400" dirty="0"/>
              <a:t> </a:t>
            </a:r>
            <a:r>
              <a:rPr lang="en-US" sz="2400" dirty="0" err="1"/>
              <a:t>ispred</a:t>
            </a:r>
            <a:r>
              <a:rPr lang="en-US" sz="2400" dirty="0"/>
              <a:t> </a:t>
            </a:r>
            <a:r>
              <a:rPr lang="en-US" sz="2400" dirty="0" err="1"/>
              <a:t>klasa</a:t>
            </a:r>
            <a:r>
              <a:rPr lang="en-US" sz="2400" dirty="0"/>
              <a:t> </a:t>
            </a:r>
            <a:r>
              <a:rPr lang="en-US" sz="2400" dirty="0" err="1"/>
              <a:t>onda</a:t>
            </a:r>
            <a:r>
              <a:rPr lang="en-US" sz="2400" dirty="0"/>
              <a:t> to </a:t>
            </a:r>
            <a:r>
              <a:rPr lang="en-US" sz="2400" dirty="0" err="1"/>
              <a:t>znači</a:t>
            </a:r>
            <a:r>
              <a:rPr lang="en-US" sz="2400" dirty="0"/>
              <a:t> da ta </a:t>
            </a:r>
            <a:r>
              <a:rPr lang="en-US" sz="2400" dirty="0" err="1"/>
              <a:t>klasa</a:t>
            </a:r>
            <a:r>
              <a:rPr lang="en-US" sz="2400" dirty="0"/>
              <a:t> ne </a:t>
            </a:r>
            <a:r>
              <a:rPr lang="en-US" sz="2400" dirty="0" err="1"/>
              <a:t>može</a:t>
            </a:r>
            <a:r>
              <a:rPr lang="en-US" sz="2400" dirty="0"/>
              <a:t> da se </a:t>
            </a:r>
            <a:r>
              <a:rPr lang="en-US" sz="2400" dirty="0" err="1"/>
              <a:t>naslijedi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251945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63766-E463-BB40-84D1-30FF556D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Java Abstraction 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06B04-A4CC-114C-A00D-DC255A077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67624" y="2490436"/>
            <a:ext cx="9708995" cy="35671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 err="1"/>
              <a:t>Ako</a:t>
            </a:r>
            <a:r>
              <a:rPr lang="en-US" sz="2400" dirty="0"/>
              <a:t> </a:t>
            </a:r>
            <a:r>
              <a:rPr lang="en-US" sz="2400" dirty="0" err="1"/>
              <a:t>hoćemo</a:t>
            </a:r>
            <a:r>
              <a:rPr lang="en-US" sz="2400" dirty="0"/>
              <a:t> da </a:t>
            </a:r>
            <a:r>
              <a:rPr lang="en-US" sz="2400" dirty="0" err="1"/>
              <a:t>neku</a:t>
            </a:r>
            <a:r>
              <a:rPr lang="en-US" sz="2400" dirty="0"/>
              <a:t> </a:t>
            </a:r>
            <a:r>
              <a:rPr lang="en-US" sz="2400" dirty="0" err="1"/>
              <a:t>klasu</a:t>
            </a:r>
            <a:r>
              <a:rPr lang="en-US" sz="2400" dirty="0"/>
              <a:t> </a:t>
            </a:r>
            <a:r>
              <a:rPr lang="en-US" sz="2400" dirty="0" err="1"/>
              <a:t>označimo</a:t>
            </a:r>
            <a:r>
              <a:rPr lang="en-US" sz="2400" dirty="0"/>
              <a:t> </a:t>
            </a:r>
            <a:r>
              <a:rPr lang="en-US" sz="2400" dirty="0" err="1"/>
              <a:t>kao</a:t>
            </a:r>
            <a:r>
              <a:rPr lang="en-US" sz="2400" dirty="0"/>
              <a:t> </a:t>
            </a:r>
            <a:r>
              <a:rPr lang="en-US" sz="2400" dirty="0" err="1"/>
              <a:t>apstraktnu</a:t>
            </a:r>
            <a:r>
              <a:rPr lang="en-US" sz="2400" dirty="0"/>
              <a:t> </a:t>
            </a:r>
            <a:r>
              <a:rPr lang="en-US" sz="2400" dirty="0" err="1"/>
              <a:t>klasu</a:t>
            </a:r>
            <a:r>
              <a:rPr lang="en-US" sz="2400" dirty="0"/>
              <a:t> </a:t>
            </a:r>
            <a:r>
              <a:rPr lang="en-US" sz="2400" dirty="0" err="1"/>
              <a:t>koristimo</a:t>
            </a:r>
            <a:r>
              <a:rPr lang="en-US" sz="2400" dirty="0"/>
              <a:t> </a:t>
            </a:r>
            <a:r>
              <a:rPr lang="en-US" sz="2400" dirty="0" err="1"/>
              <a:t>rezervisanu</a:t>
            </a:r>
            <a:r>
              <a:rPr lang="en-US" sz="2400" dirty="0"/>
              <a:t> </a:t>
            </a:r>
            <a:r>
              <a:rPr lang="en-US" sz="2400" dirty="0" err="1"/>
              <a:t>riječ</a:t>
            </a:r>
            <a:r>
              <a:rPr lang="en-US" sz="2400" dirty="0"/>
              <a:t> </a:t>
            </a:r>
            <a:r>
              <a:rPr lang="en-US" sz="2400" b="1" i="1" dirty="0"/>
              <a:t>abstract. </a:t>
            </a:r>
            <a:r>
              <a:rPr lang="en-US" sz="2400" dirty="0" err="1"/>
              <a:t>Apstrakta</a:t>
            </a:r>
            <a:r>
              <a:rPr lang="en-US" sz="2400" dirty="0"/>
              <a:t> </a:t>
            </a:r>
            <a:r>
              <a:rPr lang="en-US" sz="2400" dirty="0" err="1"/>
              <a:t>klasa</a:t>
            </a:r>
            <a:r>
              <a:rPr lang="en-US" sz="2400" dirty="0"/>
              <a:t> </a:t>
            </a:r>
            <a:r>
              <a:rPr lang="en-US" sz="2400" dirty="0" err="1"/>
              <a:t>klasa</a:t>
            </a:r>
            <a:r>
              <a:rPr lang="en-US" sz="2400" dirty="0"/>
              <a:t> </a:t>
            </a:r>
            <a:r>
              <a:rPr lang="en-US" sz="2400" dirty="0" err="1"/>
              <a:t>može</a:t>
            </a:r>
            <a:r>
              <a:rPr lang="en-US" sz="2400" dirty="0"/>
              <a:t> da </a:t>
            </a:r>
            <a:r>
              <a:rPr lang="en-US" sz="2400" dirty="0" err="1"/>
              <a:t>sadrži</a:t>
            </a:r>
            <a:r>
              <a:rPr lang="en-US" sz="2400" dirty="0"/>
              <a:t> </a:t>
            </a:r>
            <a:r>
              <a:rPr lang="en-US" sz="2400" dirty="0" err="1"/>
              <a:t>apstrakte</a:t>
            </a:r>
            <a:r>
              <a:rPr lang="en-US" sz="2400" dirty="0"/>
              <a:t> I </a:t>
            </a:r>
            <a:r>
              <a:rPr lang="en-US" sz="2400" dirty="0" err="1"/>
              <a:t>neapstrakte</a:t>
            </a:r>
            <a:r>
              <a:rPr lang="en-US" sz="2400" dirty="0"/>
              <a:t> </a:t>
            </a:r>
            <a:r>
              <a:rPr lang="en-US" sz="2400" dirty="0" err="1"/>
              <a:t>metode</a:t>
            </a:r>
            <a:r>
              <a:rPr lang="en-US" sz="2400" dirty="0"/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 err="1"/>
              <a:t>Apstrakcija</a:t>
            </a:r>
            <a:r>
              <a:rPr lang="en-US" sz="2400" dirty="0"/>
              <a:t> se u </a:t>
            </a:r>
            <a:r>
              <a:rPr lang="en-US" sz="2400" dirty="0" err="1"/>
              <a:t>javi</a:t>
            </a:r>
            <a:r>
              <a:rPr lang="en-US" sz="2400" dirty="0"/>
              <a:t> </a:t>
            </a:r>
            <a:r>
              <a:rPr lang="en-US" sz="2400" dirty="0" err="1"/>
              <a:t>koristi</a:t>
            </a:r>
            <a:r>
              <a:rPr lang="en-US" sz="2400" dirty="0"/>
              <a:t> </a:t>
            </a:r>
            <a:r>
              <a:rPr lang="en-US" sz="2400" dirty="0" err="1"/>
              <a:t>sa</a:t>
            </a:r>
            <a:r>
              <a:rPr lang="en-US" sz="2400" dirty="0"/>
              <a:t> </a:t>
            </a:r>
            <a:r>
              <a:rPr lang="en-US" sz="2400" dirty="0" err="1"/>
              <a:t>skrivanje</a:t>
            </a:r>
            <a:r>
              <a:rPr lang="en-US" sz="2400" dirty="0"/>
              <a:t> </a:t>
            </a:r>
            <a:r>
              <a:rPr lang="en-US" sz="2400" dirty="0" err="1"/>
              <a:t>detalja</a:t>
            </a:r>
            <a:r>
              <a:rPr lang="en-US" sz="2400" dirty="0"/>
              <a:t> </a:t>
            </a:r>
            <a:r>
              <a:rPr lang="en-US" sz="2400" dirty="0" err="1"/>
              <a:t>iplementacije</a:t>
            </a:r>
            <a:r>
              <a:rPr lang="en-US" sz="2400" dirty="0"/>
              <a:t> I </a:t>
            </a:r>
            <a:r>
              <a:rPr lang="en-US" sz="2400" dirty="0" err="1"/>
              <a:t>pokazivanje</a:t>
            </a:r>
            <a:r>
              <a:rPr lang="en-US" sz="2400" dirty="0"/>
              <a:t> </a:t>
            </a:r>
            <a:r>
              <a:rPr lang="en-US" sz="2400" dirty="0" err="1"/>
              <a:t>funkcionalnosti</a:t>
            </a:r>
            <a:r>
              <a:rPr lang="en-US" sz="2400" dirty="0"/>
              <a:t> I </a:t>
            </a:r>
            <a:r>
              <a:rPr lang="en-US" sz="2400" dirty="0" err="1"/>
              <a:t>namjene</a:t>
            </a:r>
            <a:r>
              <a:rPr lang="en-US" sz="2400" dirty="0"/>
              <a:t> same </a:t>
            </a:r>
            <a:r>
              <a:rPr lang="en-US" sz="2400" dirty="0" err="1"/>
              <a:t>klase</a:t>
            </a:r>
            <a:r>
              <a:rPr lang="en-US" sz="2400" dirty="0"/>
              <a:t> </a:t>
            </a:r>
            <a:r>
              <a:rPr lang="en-US" sz="2400" dirty="0" err="1"/>
              <a:t>korisniku</a:t>
            </a:r>
            <a:endParaRPr lang="en-US" sz="2400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 err="1"/>
              <a:t>Postoje</a:t>
            </a:r>
            <a:r>
              <a:rPr lang="en-US" sz="2400" dirty="0"/>
              <a:t> </a:t>
            </a:r>
            <a:r>
              <a:rPr lang="en-US" sz="2400" dirty="0" err="1"/>
              <a:t>dva</a:t>
            </a:r>
            <a:r>
              <a:rPr lang="en-US" sz="2400" dirty="0"/>
              <a:t> </a:t>
            </a:r>
            <a:r>
              <a:rPr lang="en-US" sz="2400" dirty="0" err="1"/>
              <a:t>načina</a:t>
            </a:r>
            <a:r>
              <a:rPr lang="en-US" sz="2400" dirty="0"/>
              <a:t> </a:t>
            </a:r>
            <a:r>
              <a:rPr lang="en-US" sz="2400" dirty="0" err="1"/>
              <a:t>apstrakcije</a:t>
            </a:r>
            <a:r>
              <a:rPr lang="en-US" sz="2400" dirty="0"/>
              <a:t> u </a:t>
            </a:r>
            <a:r>
              <a:rPr lang="en-US" sz="2400" dirty="0" err="1"/>
              <a:t>javi</a:t>
            </a:r>
            <a:r>
              <a:rPr lang="en-US" sz="2400" dirty="0"/>
              <a:t>: </a:t>
            </a:r>
            <a:r>
              <a:rPr lang="en-US" sz="2400" dirty="0" err="1"/>
              <a:t>apstrakte</a:t>
            </a:r>
            <a:r>
              <a:rPr lang="en-US" sz="2400" dirty="0"/>
              <a:t> </a:t>
            </a:r>
            <a:r>
              <a:rPr lang="en-US" sz="2400" dirty="0" err="1"/>
              <a:t>klase</a:t>
            </a:r>
            <a:r>
              <a:rPr lang="en-US" sz="2400" dirty="0"/>
              <a:t> (0-100%) I </a:t>
            </a:r>
            <a:r>
              <a:rPr lang="en-US" sz="2400" dirty="0" err="1"/>
              <a:t>interfejsi</a:t>
            </a:r>
            <a:r>
              <a:rPr lang="en-US" sz="2400" dirty="0"/>
              <a:t> (100%)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Za </a:t>
            </a:r>
            <a:r>
              <a:rPr lang="en-US" sz="2400" dirty="0" err="1"/>
              <a:t>definisanje</a:t>
            </a:r>
            <a:r>
              <a:rPr lang="en-US" sz="2400" dirty="0"/>
              <a:t> </a:t>
            </a:r>
            <a:r>
              <a:rPr lang="en-US" sz="2400" dirty="0" err="1"/>
              <a:t>interfejsa</a:t>
            </a:r>
            <a:r>
              <a:rPr lang="en-US" sz="2400" dirty="0"/>
              <a:t> </a:t>
            </a:r>
            <a:r>
              <a:rPr lang="en-US" sz="2400" dirty="0" err="1"/>
              <a:t>koristimo</a:t>
            </a:r>
            <a:r>
              <a:rPr lang="en-US" sz="2400" dirty="0"/>
              <a:t> </a:t>
            </a:r>
            <a:r>
              <a:rPr lang="en-US" sz="2400" dirty="0" err="1"/>
              <a:t>rezervisanu</a:t>
            </a:r>
            <a:r>
              <a:rPr lang="en-US" sz="2400" dirty="0"/>
              <a:t> </a:t>
            </a:r>
            <a:r>
              <a:rPr lang="en-US" sz="2400" dirty="0" err="1"/>
              <a:t>riječ</a:t>
            </a:r>
            <a:r>
              <a:rPr lang="en-US" sz="2400" dirty="0"/>
              <a:t> </a:t>
            </a:r>
            <a:r>
              <a:rPr lang="en-US" sz="2400" b="1" i="1" dirty="0"/>
              <a:t>interface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70698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63766-E463-BB40-84D1-30FF556D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Java Abstraction 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06B04-A4CC-114C-A00D-DC255A077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67624" y="2490436"/>
            <a:ext cx="9708995" cy="35671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 err="1"/>
              <a:t>Apstrakte</a:t>
            </a:r>
            <a:r>
              <a:rPr lang="en-US" sz="2400" dirty="0"/>
              <a:t> </a:t>
            </a:r>
            <a:r>
              <a:rPr lang="en-US" sz="2400" dirty="0" err="1"/>
              <a:t>klase</a:t>
            </a:r>
            <a:r>
              <a:rPr lang="en-US" sz="2400" dirty="0"/>
              <a:t> </a:t>
            </a:r>
            <a:r>
              <a:rPr lang="en-US" sz="2400" dirty="0" err="1"/>
              <a:t>moraju</a:t>
            </a:r>
            <a:r>
              <a:rPr lang="en-US" sz="2400" dirty="0"/>
              <a:t> da se </a:t>
            </a:r>
            <a:r>
              <a:rPr lang="en-US" sz="2400" dirty="0" err="1"/>
              <a:t>definišu</a:t>
            </a:r>
            <a:r>
              <a:rPr lang="en-US" sz="2400" dirty="0"/>
              <a:t> </a:t>
            </a:r>
            <a:r>
              <a:rPr lang="en-US" sz="2400" dirty="0" err="1"/>
              <a:t>pomoću</a:t>
            </a:r>
            <a:r>
              <a:rPr lang="en-US" sz="2400" dirty="0"/>
              <a:t> </a:t>
            </a:r>
            <a:r>
              <a:rPr lang="en-US" sz="2400" dirty="0" err="1"/>
              <a:t>rezervisane</a:t>
            </a:r>
            <a:r>
              <a:rPr lang="en-US" sz="2400" dirty="0"/>
              <a:t> </a:t>
            </a:r>
            <a:r>
              <a:rPr lang="en-US" sz="2400" dirty="0" err="1"/>
              <a:t>riječi</a:t>
            </a:r>
            <a:r>
              <a:rPr lang="en-US" sz="2400" dirty="0"/>
              <a:t> abstract.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 err="1"/>
              <a:t>Apstrakte</a:t>
            </a:r>
            <a:r>
              <a:rPr lang="en-US" sz="2400" dirty="0"/>
              <a:t> </a:t>
            </a:r>
            <a:r>
              <a:rPr lang="en-US" sz="2400" dirty="0" err="1"/>
              <a:t>klase</a:t>
            </a:r>
            <a:r>
              <a:rPr lang="en-US" sz="2400" dirty="0"/>
              <a:t> </a:t>
            </a:r>
            <a:r>
              <a:rPr lang="en-US" sz="2400" dirty="0" err="1"/>
              <a:t>mogu</a:t>
            </a:r>
            <a:r>
              <a:rPr lang="en-US" sz="2400" dirty="0"/>
              <a:t> da </a:t>
            </a:r>
            <a:r>
              <a:rPr lang="en-US" sz="2400" dirty="0" err="1"/>
              <a:t>sadrže</a:t>
            </a:r>
            <a:r>
              <a:rPr lang="en-US" sz="2400" dirty="0"/>
              <a:t> </a:t>
            </a:r>
            <a:r>
              <a:rPr lang="en-US" sz="2400" dirty="0" err="1"/>
              <a:t>abstrakte</a:t>
            </a:r>
            <a:r>
              <a:rPr lang="en-US" sz="2400" dirty="0"/>
              <a:t> </a:t>
            </a:r>
            <a:r>
              <a:rPr lang="en-US" sz="2400" dirty="0" err="1"/>
              <a:t>metode</a:t>
            </a:r>
            <a:r>
              <a:rPr lang="en-US" sz="2400" dirty="0"/>
              <a:t> (</a:t>
            </a:r>
            <a:r>
              <a:rPr lang="en-US" sz="2400" dirty="0" err="1"/>
              <a:t>metode</a:t>
            </a:r>
            <a:r>
              <a:rPr lang="en-US" sz="2400" dirty="0"/>
              <a:t> </a:t>
            </a:r>
            <a:r>
              <a:rPr lang="en-US" sz="2400" dirty="0" err="1"/>
              <a:t>koje</a:t>
            </a:r>
            <a:r>
              <a:rPr lang="en-US" sz="2400" dirty="0"/>
              <a:t> </a:t>
            </a:r>
            <a:r>
              <a:rPr lang="en-US" sz="2400" dirty="0" err="1"/>
              <a:t>nemaju</a:t>
            </a:r>
            <a:r>
              <a:rPr lang="en-US" sz="2400" dirty="0"/>
              <a:t> </a:t>
            </a:r>
            <a:r>
              <a:rPr lang="en-US" sz="2400" dirty="0" err="1"/>
              <a:t>tijelo</a:t>
            </a:r>
            <a:r>
              <a:rPr lang="en-US" sz="2400" dirty="0"/>
              <a:t>) I </a:t>
            </a:r>
            <a:r>
              <a:rPr lang="en-US" sz="2400" dirty="0" err="1"/>
              <a:t>neabstrakte</a:t>
            </a:r>
            <a:r>
              <a:rPr lang="en-US" sz="2400" dirty="0"/>
              <a:t> </a:t>
            </a:r>
            <a:r>
              <a:rPr lang="en-US" sz="2400" dirty="0" err="1"/>
              <a:t>metode</a:t>
            </a:r>
            <a:r>
              <a:rPr lang="en-US" sz="2400" dirty="0"/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 err="1"/>
              <a:t>Apstrakte</a:t>
            </a:r>
            <a:r>
              <a:rPr lang="en-US" sz="2400" dirty="0"/>
              <a:t> </a:t>
            </a:r>
            <a:r>
              <a:rPr lang="en-US" sz="2400" dirty="0" err="1"/>
              <a:t>klase</a:t>
            </a:r>
            <a:r>
              <a:rPr lang="en-US" sz="2400" dirty="0"/>
              <a:t> ne </a:t>
            </a:r>
            <a:r>
              <a:rPr lang="en-US" sz="2400" dirty="0" err="1"/>
              <a:t>mogu</a:t>
            </a:r>
            <a:r>
              <a:rPr lang="en-US" sz="2400" dirty="0"/>
              <a:t> da se </a:t>
            </a:r>
            <a:r>
              <a:rPr lang="en-US" sz="2400" dirty="0" err="1"/>
              <a:t>instanciraju</a:t>
            </a:r>
            <a:r>
              <a:rPr lang="en-US" sz="2400" dirty="0"/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 err="1"/>
              <a:t>Apstrakta</a:t>
            </a:r>
            <a:r>
              <a:rPr lang="en-US" sz="2400" dirty="0"/>
              <a:t> </a:t>
            </a:r>
            <a:r>
              <a:rPr lang="en-US" sz="2400" dirty="0" err="1"/>
              <a:t>klasa</a:t>
            </a:r>
            <a:r>
              <a:rPr lang="en-US" sz="2400" dirty="0"/>
              <a:t> </a:t>
            </a:r>
            <a:r>
              <a:rPr lang="en-US" sz="2400" dirty="0" err="1"/>
              <a:t>može</a:t>
            </a:r>
            <a:r>
              <a:rPr lang="en-US" sz="2400" dirty="0"/>
              <a:t> da </a:t>
            </a:r>
            <a:r>
              <a:rPr lang="en-US" sz="2400" dirty="0" err="1"/>
              <a:t>ima</a:t>
            </a:r>
            <a:r>
              <a:rPr lang="en-US" sz="2400" dirty="0"/>
              <a:t> </a:t>
            </a:r>
            <a:r>
              <a:rPr lang="en-US" sz="2400" dirty="0" err="1"/>
              <a:t>konstruktore</a:t>
            </a:r>
            <a:r>
              <a:rPr lang="en-US" sz="2400" dirty="0"/>
              <a:t> I </a:t>
            </a:r>
            <a:r>
              <a:rPr lang="en-US" sz="2400" dirty="0" err="1"/>
              <a:t>statičke</a:t>
            </a:r>
            <a:r>
              <a:rPr lang="en-US" sz="2400" dirty="0"/>
              <a:t> </a:t>
            </a:r>
            <a:r>
              <a:rPr lang="en-US" sz="2400" dirty="0" err="1"/>
              <a:t>metode</a:t>
            </a:r>
            <a:endParaRPr lang="en-US" sz="2400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 err="1"/>
              <a:t>Apstrakta</a:t>
            </a:r>
            <a:r>
              <a:rPr lang="en-US" sz="2400" dirty="0"/>
              <a:t> </a:t>
            </a:r>
            <a:r>
              <a:rPr lang="en-US" sz="2400" dirty="0" err="1"/>
              <a:t>klasa</a:t>
            </a:r>
            <a:r>
              <a:rPr lang="en-US" sz="2400" dirty="0"/>
              <a:t> </a:t>
            </a:r>
            <a:r>
              <a:rPr lang="en-US" sz="2400" dirty="0" err="1"/>
              <a:t>može</a:t>
            </a:r>
            <a:r>
              <a:rPr lang="en-US" sz="2400" dirty="0"/>
              <a:t> da </a:t>
            </a:r>
            <a:r>
              <a:rPr lang="en-US" sz="2400" dirty="0" err="1"/>
              <a:t>ima</a:t>
            </a:r>
            <a:r>
              <a:rPr lang="en-US" sz="2400" dirty="0"/>
              <a:t> final </a:t>
            </a:r>
            <a:r>
              <a:rPr lang="en-US" sz="2400" dirty="0" err="1"/>
              <a:t>metode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32500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63766-E463-BB40-84D1-30FF556D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Abstraction 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06B04-A4CC-114C-A00D-DC255A077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dirty="0"/>
              <a:t>Za </a:t>
            </a:r>
            <a:r>
              <a:rPr lang="en-US" sz="2200" dirty="0" err="1"/>
              <a:t>interfejse</a:t>
            </a:r>
            <a:r>
              <a:rPr lang="en-US" sz="2200" dirty="0"/>
              <a:t> se </a:t>
            </a:r>
            <a:r>
              <a:rPr lang="en-US" sz="2200" dirty="0" err="1"/>
              <a:t>kaže</a:t>
            </a:r>
            <a:r>
              <a:rPr lang="en-US" sz="2200" dirty="0"/>
              <a:t> da </a:t>
            </a:r>
            <a:r>
              <a:rPr lang="en-US" sz="2200" dirty="0" err="1"/>
              <a:t>predstavljaju</a:t>
            </a:r>
            <a:r>
              <a:rPr lang="en-US" sz="2200" dirty="0"/>
              <a:t> </a:t>
            </a:r>
            <a:r>
              <a:rPr lang="en-US" sz="2200" dirty="0" err="1"/>
              <a:t>otisak</a:t>
            </a:r>
            <a:r>
              <a:rPr lang="en-US" sz="2200" dirty="0"/>
              <a:t> (blueprint) </a:t>
            </a:r>
            <a:r>
              <a:rPr lang="en-US" sz="2200" dirty="0" err="1"/>
              <a:t>klase</a:t>
            </a:r>
            <a:endParaRPr lang="en-US" sz="2200" dirty="0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dirty="0" err="1"/>
              <a:t>Mogu</a:t>
            </a:r>
            <a:r>
              <a:rPr lang="en-US" sz="2200" dirty="0"/>
              <a:t> da </a:t>
            </a:r>
            <a:r>
              <a:rPr lang="en-US" sz="2200" dirty="0" err="1"/>
              <a:t>sadrže</a:t>
            </a:r>
            <a:r>
              <a:rPr lang="en-US" sz="2200" dirty="0"/>
              <a:t> </a:t>
            </a:r>
            <a:r>
              <a:rPr lang="en-US" sz="2200" dirty="0" err="1"/>
              <a:t>abstrakte</a:t>
            </a:r>
            <a:r>
              <a:rPr lang="en-US" sz="2200" dirty="0"/>
              <a:t> </a:t>
            </a:r>
            <a:r>
              <a:rPr lang="en-US" sz="2200" dirty="0" err="1"/>
              <a:t>metode</a:t>
            </a:r>
            <a:r>
              <a:rPr lang="en-US" sz="2200" dirty="0"/>
              <a:t> I </a:t>
            </a:r>
            <a:r>
              <a:rPr lang="en-US" sz="2200" dirty="0" err="1"/>
              <a:t>statičke</a:t>
            </a:r>
            <a:r>
              <a:rPr lang="en-US" sz="2200" dirty="0"/>
              <a:t> </a:t>
            </a:r>
            <a:r>
              <a:rPr lang="en-US" sz="2200" dirty="0" err="1"/>
              <a:t>konstante</a:t>
            </a:r>
            <a:endParaRPr lang="en-US" sz="2200" dirty="0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dirty="0" err="1"/>
              <a:t>Klasa</a:t>
            </a:r>
            <a:r>
              <a:rPr lang="en-US" sz="2200" dirty="0"/>
              <a:t> </a:t>
            </a:r>
            <a:r>
              <a:rPr lang="en-US" sz="2200" dirty="0" err="1"/>
              <a:t>implementira</a:t>
            </a:r>
            <a:r>
              <a:rPr lang="en-US" sz="2200" dirty="0"/>
              <a:t> </a:t>
            </a:r>
            <a:r>
              <a:rPr lang="en-US" sz="2200" dirty="0" err="1"/>
              <a:t>logiku</a:t>
            </a:r>
            <a:r>
              <a:rPr lang="en-US" sz="2200" dirty="0"/>
              <a:t> </a:t>
            </a:r>
            <a:r>
              <a:rPr lang="en-US" sz="2200" dirty="0" err="1"/>
              <a:t>metoda</a:t>
            </a:r>
            <a:r>
              <a:rPr lang="en-US" sz="2200" dirty="0"/>
              <a:t> </a:t>
            </a:r>
            <a:r>
              <a:rPr lang="en-US" sz="2200" dirty="0" err="1"/>
              <a:t>iz</a:t>
            </a:r>
            <a:r>
              <a:rPr lang="en-US" sz="2200" dirty="0"/>
              <a:t> </a:t>
            </a:r>
            <a:r>
              <a:rPr lang="en-US" sz="2200" dirty="0" err="1"/>
              <a:t>interfejsa</a:t>
            </a:r>
            <a:endParaRPr lang="en-US" sz="2200" dirty="0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dirty="0" err="1"/>
              <a:t>Interfejsi</a:t>
            </a:r>
            <a:r>
              <a:rPr lang="en-US" sz="2200" dirty="0"/>
              <a:t> </a:t>
            </a:r>
            <a:r>
              <a:rPr lang="en-US" sz="2200" dirty="0" err="1"/>
              <a:t>mogu</a:t>
            </a:r>
            <a:r>
              <a:rPr lang="en-US" sz="2200" dirty="0"/>
              <a:t> da se </a:t>
            </a:r>
            <a:r>
              <a:rPr lang="en-US" sz="2200" dirty="0" err="1"/>
              <a:t>nasledjuju</a:t>
            </a:r>
            <a:endParaRPr lang="en-US" sz="2200" dirty="0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dirty="0" err="1"/>
              <a:t>Klasa</a:t>
            </a:r>
            <a:r>
              <a:rPr lang="en-US" sz="2200" dirty="0"/>
              <a:t> </a:t>
            </a:r>
            <a:r>
              <a:rPr lang="en-US" sz="2200" dirty="0" err="1"/>
              <a:t>može</a:t>
            </a:r>
            <a:r>
              <a:rPr lang="en-US" sz="2200" dirty="0"/>
              <a:t> da </a:t>
            </a:r>
            <a:r>
              <a:rPr lang="en-US" sz="2200" dirty="0" err="1"/>
              <a:t>implementira</a:t>
            </a:r>
            <a:r>
              <a:rPr lang="en-US" sz="2200" dirty="0"/>
              <a:t> </a:t>
            </a:r>
            <a:r>
              <a:rPr lang="en-US" sz="2200" dirty="0" err="1"/>
              <a:t>više</a:t>
            </a:r>
            <a:r>
              <a:rPr lang="en-US" sz="2200" dirty="0"/>
              <a:t> </a:t>
            </a:r>
            <a:r>
              <a:rPr lang="en-US" sz="2200" dirty="0" err="1"/>
              <a:t>interfejsta</a:t>
            </a:r>
            <a:r>
              <a:rPr lang="en-US" sz="2200" dirty="0"/>
              <a:t> (multiple inheritance)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70AFF60-91A2-3C44-BE50-98C042027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2315775"/>
            <a:ext cx="6903720" cy="222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181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63766-E463-BB40-84D1-30FF556D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Java Encapsulation 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06B04-A4CC-114C-A00D-DC255A077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67624" y="2490436"/>
            <a:ext cx="9708995" cy="3567173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b="1" i="1" dirty="0"/>
              <a:t>Java Encapsulation – </a:t>
            </a:r>
            <a:r>
              <a:rPr lang="en-US" sz="2400" dirty="0" err="1"/>
              <a:t>predstavlja</a:t>
            </a:r>
            <a:r>
              <a:rPr lang="en-US" sz="2400" dirty="0"/>
              <a:t> </a:t>
            </a:r>
            <a:r>
              <a:rPr lang="en-US" sz="2400" dirty="0" err="1"/>
              <a:t>proces</a:t>
            </a:r>
            <a:r>
              <a:rPr lang="en-US" sz="2400" dirty="0"/>
              <a:t> </a:t>
            </a:r>
            <a:r>
              <a:rPr lang="en-US" sz="2400" dirty="0" err="1"/>
              <a:t>objedinjavanja</a:t>
            </a:r>
            <a:r>
              <a:rPr lang="en-US" sz="2400" dirty="0"/>
              <a:t> </a:t>
            </a:r>
            <a:r>
              <a:rPr lang="en-US" sz="2400" dirty="0" err="1"/>
              <a:t>koda</a:t>
            </a:r>
            <a:r>
              <a:rPr lang="en-US" sz="2400" dirty="0"/>
              <a:t> I </a:t>
            </a:r>
            <a:r>
              <a:rPr lang="en-US" sz="2400" dirty="0" err="1"/>
              <a:t>sličnih</a:t>
            </a:r>
            <a:r>
              <a:rPr lang="en-US" sz="2400" dirty="0"/>
              <a:t> </a:t>
            </a:r>
            <a:r>
              <a:rPr lang="en-US" sz="2400" dirty="0" err="1"/>
              <a:t>podataka</a:t>
            </a:r>
            <a:r>
              <a:rPr lang="en-US" sz="2400" dirty="0"/>
              <a:t> u </a:t>
            </a:r>
            <a:r>
              <a:rPr lang="en-US" sz="2400" dirty="0" err="1"/>
              <a:t>jednu</a:t>
            </a:r>
            <a:r>
              <a:rPr lang="en-US" sz="2400" dirty="0"/>
              <a:t> </a:t>
            </a:r>
            <a:r>
              <a:rPr lang="en-US" sz="2400" dirty="0" err="1"/>
              <a:t>cjelinu</a:t>
            </a:r>
            <a:r>
              <a:rPr lang="en-US" sz="2400" dirty="0"/>
              <a:t>(</a:t>
            </a:r>
            <a:r>
              <a:rPr lang="en-US" sz="2400" dirty="0" err="1"/>
              <a:t>kapsulu</a:t>
            </a:r>
            <a:r>
              <a:rPr lang="en-US" sz="2400" dirty="0"/>
              <a:t>).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b="1" i="1" dirty="0"/>
              <a:t>Java package – </a:t>
            </a:r>
            <a:r>
              <a:rPr lang="en-US" sz="2400" dirty="0" err="1"/>
              <a:t>predstavlja</a:t>
            </a:r>
            <a:r>
              <a:rPr lang="en-US" sz="2400" dirty="0"/>
              <a:t> </a:t>
            </a:r>
            <a:r>
              <a:rPr lang="en-US" sz="2400" dirty="0" err="1"/>
              <a:t>grupu</a:t>
            </a:r>
            <a:r>
              <a:rPr lang="en-US" sz="2400" dirty="0"/>
              <a:t> </a:t>
            </a:r>
            <a:r>
              <a:rPr lang="en-US" sz="2400" dirty="0" err="1"/>
              <a:t>sličnih</a:t>
            </a:r>
            <a:r>
              <a:rPr lang="en-US" sz="2400" dirty="0"/>
              <a:t> </a:t>
            </a:r>
            <a:r>
              <a:rPr lang="en-US" sz="2400" dirty="0" err="1"/>
              <a:t>klasa</a:t>
            </a:r>
            <a:r>
              <a:rPr lang="en-US" sz="2400" dirty="0"/>
              <a:t>, interface-a </a:t>
            </a:r>
            <a:r>
              <a:rPr lang="en-US" sz="2400" dirty="0" err="1"/>
              <a:t>i</a:t>
            </a:r>
            <a:r>
              <a:rPr lang="en-US" sz="2400" dirty="0"/>
              <a:t> sub-</a:t>
            </a:r>
            <a:r>
              <a:rPr lang="en-US" sz="2400" dirty="0" err="1"/>
              <a:t>paketa</a:t>
            </a:r>
            <a:r>
              <a:rPr lang="en-US" sz="2400" dirty="0"/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 err="1"/>
              <a:t>Mogu</a:t>
            </a:r>
            <a:r>
              <a:rPr lang="en-US" sz="2400" dirty="0"/>
              <a:t> se </a:t>
            </a:r>
            <a:r>
              <a:rPr lang="en-US" sz="2400" dirty="0" err="1"/>
              <a:t>podijelti</a:t>
            </a:r>
            <a:r>
              <a:rPr lang="en-US" sz="2400" dirty="0"/>
              <a:t> u </a:t>
            </a:r>
            <a:r>
              <a:rPr lang="en-US" sz="2400" dirty="0" err="1"/>
              <a:t>dvije</a:t>
            </a:r>
            <a:r>
              <a:rPr lang="en-US" sz="2400" dirty="0"/>
              <a:t> </a:t>
            </a:r>
            <a:r>
              <a:rPr lang="en-US" sz="2400" dirty="0" err="1"/>
              <a:t>grupe</a:t>
            </a:r>
            <a:r>
              <a:rPr lang="en-US" sz="2400" dirty="0"/>
              <a:t>: </a:t>
            </a:r>
            <a:r>
              <a:rPr lang="en-US" sz="2400" b="1" i="1" dirty="0" err="1"/>
              <a:t>bult</a:t>
            </a:r>
            <a:r>
              <a:rPr lang="en-US" sz="2400" b="1" i="1" dirty="0"/>
              <a:t>-in package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b="1" i="1" dirty="0"/>
              <a:t>user-defined package</a:t>
            </a:r>
            <a:r>
              <a:rPr lang="en-US" sz="2400" dirty="0"/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 err="1"/>
              <a:t>Buit</a:t>
            </a:r>
            <a:r>
              <a:rPr lang="en-US" sz="2400" dirty="0"/>
              <a:t>-in </a:t>
            </a:r>
            <a:r>
              <a:rPr lang="en-US" sz="2400" dirty="0" err="1"/>
              <a:t>paketi</a:t>
            </a:r>
            <a:r>
              <a:rPr lang="en-US" sz="2400" dirty="0"/>
              <a:t> </a:t>
            </a:r>
            <a:r>
              <a:rPr lang="en-US" sz="2400" dirty="0" err="1"/>
              <a:t>su</a:t>
            </a:r>
            <a:r>
              <a:rPr lang="en-US" sz="2400" dirty="0"/>
              <a:t> </a:t>
            </a:r>
            <a:r>
              <a:rPr lang="en-US" sz="2400" dirty="0" err="1"/>
              <a:t>oni</a:t>
            </a:r>
            <a:r>
              <a:rPr lang="en-US" sz="2400" dirty="0"/>
              <a:t> </a:t>
            </a:r>
            <a:r>
              <a:rPr lang="en-US" sz="2400" dirty="0" err="1"/>
              <a:t>paketi</a:t>
            </a:r>
            <a:r>
              <a:rPr lang="en-US" sz="2400" dirty="0"/>
              <a:t> </a:t>
            </a:r>
            <a:r>
              <a:rPr lang="en-US" sz="2400" dirty="0" err="1"/>
              <a:t>koji</a:t>
            </a:r>
            <a:r>
              <a:rPr lang="en-US" sz="2400" dirty="0"/>
              <a:t> </a:t>
            </a:r>
            <a:r>
              <a:rPr lang="en-US" sz="2400" dirty="0" err="1"/>
              <a:t>već</a:t>
            </a:r>
            <a:r>
              <a:rPr lang="en-US" sz="2400" dirty="0"/>
              <a:t> </a:t>
            </a:r>
            <a:r>
              <a:rPr lang="en-US" sz="2400" dirty="0" err="1"/>
              <a:t>postoje</a:t>
            </a:r>
            <a:r>
              <a:rPr lang="en-US" sz="2400" dirty="0"/>
              <a:t> I </a:t>
            </a:r>
            <a:r>
              <a:rPr lang="en-US" sz="2400" dirty="0" err="1"/>
              <a:t>napravljeni</a:t>
            </a:r>
            <a:r>
              <a:rPr lang="en-US" sz="2400" dirty="0"/>
              <a:t> </a:t>
            </a:r>
            <a:r>
              <a:rPr lang="en-US" sz="2400" dirty="0" err="1"/>
              <a:t>su</a:t>
            </a:r>
            <a:r>
              <a:rPr lang="en-US" sz="2400" dirty="0"/>
              <a:t> </a:t>
            </a:r>
            <a:r>
              <a:rPr lang="en-US" sz="2400" dirty="0" err="1"/>
              <a:t>jer</a:t>
            </a:r>
            <a:r>
              <a:rPr lang="en-US" sz="2400" dirty="0"/>
              <a:t> se </a:t>
            </a:r>
            <a:r>
              <a:rPr lang="en-US" sz="2400" dirty="0" err="1"/>
              <a:t>često</a:t>
            </a:r>
            <a:r>
              <a:rPr lang="en-US" sz="2400" dirty="0"/>
              <a:t> </a:t>
            </a:r>
            <a:r>
              <a:rPr lang="en-US" sz="2400" dirty="0" err="1"/>
              <a:t>korsite</a:t>
            </a:r>
            <a:r>
              <a:rPr lang="en-US" sz="2400" dirty="0"/>
              <a:t> I </a:t>
            </a:r>
            <a:r>
              <a:rPr lang="en-US" sz="2400" dirty="0" err="1"/>
              <a:t>kao</a:t>
            </a:r>
            <a:r>
              <a:rPr lang="en-US" sz="2400" dirty="0"/>
              <a:t> </a:t>
            </a:r>
            <a:r>
              <a:rPr lang="en-US" sz="2400" dirty="0" err="1"/>
              <a:t>takve</a:t>
            </a:r>
            <a:r>
              <a:rPr lang="en-US" sz="2400" dirty="0"/>
              <a:t> </a:t>
            </a:r>
            <a:r>
              <a:rPr lang="en-US" sz="2400" dirty="0" err="1"/>
              <a:t>gotove</a:t>
            </a:r>
            <a:r>
              <a:rPr lang="en-US" sz="2400" dirty="0"/>
              <a:t> </a:t>
            </a:r>
            <a:r>
              <a:rPr lang="en-US" sz="2400" dirty="0" err="1"/>
              <a:t>ih</a:t>
            </a:r>
            <a:r>
              <a:rPr lang="en-US" sz="2400" dirty="0"/>
              <a:t> </a:t>
            </a:r>
            <a:r>
              <a:rPr lang="en-US" sz="2400" dirty="0" err="1"/>
              <a:t>koristimo</a:t>
            </a:r>
            <a:r>
              <a:rPr lang="en-US" sz="2400" dirty="0"/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User-defined </a:t>
            </a:r>
            <a:r>
              <a:rPr lang="en-US" sz="2400" dirty="0" err="1"/>
              <a:t>paketi</a:t>
            </a:r>
            <a:r>
              <a:rPr lang="en-US" sz="2400" dirty="0"/>
              <a:t> </a:t>
            </a:r>
            <a:r>
              <a:rPr lang="en-US" sz="2400" dirty="0" err="1"/>
              <a:t>su</a:t>
            </a:r>
            <a:r>
              <a:rPr lang="en-US" sz="2400" dirty="0"/>
              <a:t> </a:t>
            </a:r>
            <a:r>
              <a:rPr lang="en-US" sz="2400" dirty="0" err="1"/>
              <a:t>paketi</a:t>
            </a:r>
            <a:r>
              <a:rPr lang="en-US" sz="2400" dirty="0"/>
              <a:t> </a:t>
            </a:r>
            <a:r>
              <a:rPr lang="en-US" sz="2400" dirty="0" err="1"/>
              <a:t>koje</a:t>
            </a:r>
            <a:r>
              <a:rPr lang="en-US" sz="2400" dirty="0"/>
              <a:t> </a:t>
            </a:r>
            <a:r>
              <a:rPr lang="en-US" sz="2400" dirty="0" err="1"/>
              <a:t>korisnik</a:t>
            </a:r>
            <a:r>
              <a:rPr lang="en-US" sz="2400" dirty="0"/>
              <a:t> </a:t>
            </a:r>
            <a:r>
              <a:rPr lang="en-US" sz="2400" dirty="0" err="1"/>
              <a:t>pravi</a:t>
            </a:r>
            <a:r>
              <a:rPr lang="en-US" sz="2400" dirty="0"/>
              <a:t> </a:t>
            </a:r>
            <a:r>
              <a:rPr lang="en-US" sz="2400" dirty="0" err="1"/>
              <a:t>tokom</a:t>
            </a:r>
            <a:r>
              <a:rPr lang="en-US" sz="2400" dirty="0"/>
              <a:t> </a:t>
            </a:r>
            <a:r>
              <a:rPr lang="en-US" sz="2400" dirty="0" err="1"/>
              <a:t>razvoja</a:t>
            </a:r>
            <a:r>
              <a:rPr lang="en-US" sz="2400" dirty="0"/>
              <a:t> </a:t>
            </a:r>
            <a:r>
              <a:rPr lang="en-US" sz="2400" dirty="0" err="1"/>
              <a:t>nekog</a:t>
            </a:r>
            <a:r>
              <a:rPr lang="en-US" sz="2400" dirty="0"/>
              <a:t> </a:t>
            </a:r>
            <a:r>
              <a:rPr lang="en-US" sz="2400" dirty="0" err="1"/>
              <a:t>softvera</a:t>
            </a:r>
            <a:r>
              <a:rPr lang="en-US" sz="2400" dirty="0"/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Za </a:t>
            </a:r>
            <a:r>
              <a:rPr lang="en-US" sz="2400" dirty="0" err="1"/>
              <a:t>definisanje</a:t>
            </a:r>
            <a:r>
              <a:rPr lang="en-US" sz="2400" dirty="0"/>
              <a:t> </a:t>
            </a:r>
            <a:r>
              <a:rPr lang="en-US" sz="2400" dirty="0" err="1"/>
              <a:t>paketa</a:t>
            </a:r>
            <a:r>
              <a:rPr lang="en-US" sz="2400" dirty="0"/>
              <a:t> </a:t>
            </a:r>
            <a:r>
              <a:rPr lang="en-US" sz="2400" dirty="0" err="1"/>
              <a:t>koristimo</a:t>
            </a:r>
            <a:r>
              <a:rPr lang="en-US" sz="2400" dirty="0"/>
              <a:t> </a:t>
            </a:r>
            <a:r>
              <a:rPr lang="en-US" sz="2400" dirty="0" err="1"/>
              <a:t>rezervisanu</a:t>
            </a:r>
            <a:r>
              <a:rPr lang="en-US" sz="2400" dirty="0"/>
              <a:t> </a:t>
            </a:r>
            <a:r>
              <a:rPr lang="en-US" sz="2400" dirty="0" err="1"/>
              <a:t>riječ</a:t>
            </a:r>
            <a:r>
              <a:rPr lang="en-US" sz="2400" dirty="0"/>
              <a:t> </a:t>
            </a:r>
            <a:r>
              <a:rPr lang="en-US" sz="2400" b="1" dirty="0"/>
              <a:t>package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33721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63766-E463-BB40-84D1-30FF556D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Java Encapsulation 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06B04-A4CC-114C-A00D-DC255A077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67624" y="2490436"/>
            <a:ext cx="9708995" cy="35671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 err="1"/>
              <a:t>Imena</a:t>
            </a:r>
            <a:r>
              <a:rPr lang="en-US" sz="2400" dirty="0"/>
              <a:t> </a:t>
            </a:r>
            <a:r>
              <a:rPr lang="en-US" sz="2400" dirty="0" err="1"/>
              <a:t>paketa</a:t>
            </a:r>
            <a:r>
              <a:rPr lang="en-US" sz="2400" dirty="0"/>
              <a:t> se </a:t>
            </a:r>
            <a:r>
              <a:rPr lang="en-US" sz="2400" dirty="0" err="1"/>
              <a:t>pišu</a:t>
            </a:r>
            <a:r>
              <a:rPr lang="en-US" sz="2400" dirty="0"/>
              <a:t> </a:t>
            </a:r>
            <a:r>
              <a:rPr lang="en-US" sz="2400" dirty="0" err="1"/>
              <a:t>malim</a:t>
            </a:r>
            <a:r>
              <a:rPr lang="en-US" sz="2400" dirty="0"/>
              <a:t> </a:t>
            </a:r>
            <a:r>
              <a:rPr lang="en-US" sz="2400" dirty="0" err="1"/>
              <a:t>slovima</a:t>
            </a:r>
            <a:r>
              <a:rPr lang="en-US" sz="2400" dirty="0"/>
              <a:t>, a </a:t>
            </a:r>
            <a:r>
              <a:rPr lang="en-US" sz="2400" dirty="0" err="1"/>
              <a:t>ako</a:t>
            </a:r>
            <a:r>
              <a:rPr lang="en-US" sz="2400" dirty="0"/>
              <a:t> </a:t>
            </a:r>
            <a:r>
              <a:rPr lang="en-US" sz="2400" dirty="0" err="1"/>
              <a:t>ime</a:t>
            </a:r>
            <a:r>
              <a:rPr lang="en-US" sz="2400" dirty="0"/>
              <a:t> </a:t>
            </a:r>
            <a:r>
              <a:rPr lang="en-US" sz="2400" dirty="0" err="1"/>
              <a:t>sadrži</a:t>
            </a:r>
            <a:r>
              <a:rPr lang="en-US" sz="2400" dirty="0"/>
              <a:t> </a:t>
            </a:r>
            <a:r>
              <a:rPr lang="en-US" sz="2400" dirty="0" err="1"/>
              <a:t>više</a:t>
            </a:r>
            <a:r>
              <a:rPr lang="en-US" sz="2400" dirty="0"/>
              <a:t> </a:t>
            </a:r>
            <a:r>
              <a:rPr lang="en-US" sz="2400" dirty="0" err="1"/>
              <a:t>riječi</a:t>
            </a:r>
            <a:r>
              <a:rPr lang="en-US" sz="2400" dirty="0"/>
              <a:t> </a:t>
            </a:r>
            <a:r>
              <a:rPr lang="en-US" sz="2400" dirty="0" err="1"/>
              <a:t>onda</a:t>
            </a:r>
            <a:r>
              <a:rPr lang="en-US" sz="2400" dirty="0"/>
              <a:t> se one </a:t>
            </a:r>
            <a:r>
              <a:rPr lang="en-US" sz="2400" dirty="0" err="1"/>
              <a:t>odvajaju</a:t>
            </a:r>
            <a:r>
              <a:rPr lang="en-US" sz="2400" dirty="0"/>
              <a:t> </a:t>
            </a:r>
            <a:r>
              <a:rPr lang="en-US" sz="2400" dirty="0" err="1"/>
              <a:t>tačkom</a:t>
            </a:r>
            <a:r>
              <a:rPr lang="en-US" sz="2400" dirty="0"/>
              <a:t> </a:t>
            </a:r>
            <a:r>
              <a:rPr lang="en-US" sz="2400" dirty="0" err="1"/>
              <a:t>npr</a:t>
            </a:r>
            <a:r>
              <a:rPr lang="en-US" sz="2400" dirty="0"/>
              <a:t>. </a:t>
            </a:r>
            <a:r>
              <a:rPr lang="en-US" sz="2400" i="1" dirty="0" err="1"/>
              <a:t>com.java.jobs.circleci.myjob</a:t>
            </a:r>
            <a:endParaRPr lang="en-US" sz="2400" i="1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 err="1"/>
              <a:t>Ako</a:t>
            </a:r>
            <a:r>
              <a:rPr lang="en-US" sz="2400" dirty="0"/>
              <a:t> je </a:t>
            </a:r>
            <a:r>
              <a:rPr lang="en-US" sz="2400" dirty="0" err="1"/>
              <a:t>nekom</a:t>
            </a:r>
            <a:r>
              <a:rPr lang="en-US" sz="2400" dirty="0"/>
              <a:t> java </a:t>
            </a:r>
            <a:r>
              <a:rPr lang="en-US" sz="2400" dirty="0" err="1"/>
              <a:t>fajlu</a:t>
            </a:r>
            <a:r>
              <a:rPr lang="en-US" sz="2400" dirty="0"/>
              <a:t> </a:t>
            </a:r>
            <a:r>
              <a:rPr lang="en-US" sz="2400" dirty="0" err="1"/>
              <a:t>koji</a:t>
            </a:r>
            <a:r>
              <a:rPr lang="en-US" sz="2400" dirty="0"/>
              <a:t> se </a:t>
            </a:r>
            <a:r>
              <a:rPr lang="en-US" sz="2400" dirty="0" err="1"/>
              <a:t>nalazi</a:t>
            </a:r>
            <a:r>
              <a:rPr lang="en-US" sz="2400" dirty="0"/>
              <a:t> u </a:t>
            </a:r>
            <a:r>
              <a:rPr lang="en-US" sz="2400" dirty="0" err="1"/>
              <a:t>jednom</a:t>
            </a:r>
            <a:r>
              <a:rPr lang="en-US" sz="2400" dirty="0"/>
              <a:t> </a:t>
            </a:r>
            <a:r>
              <a:rPr lang="en-US" sz="2400" dirty="0" err="1"/>
              <a:t>paketu</a:t>
            </a:r>
            <a:r>
              <a:rPr lang="en-US" sz="2400" dirty="0"/>
              <a:t> </a:t>
            </a:r>
            <a:r>
              <a:rPr lang="en-US" sz="2400" dirty="0" err="1"/>
              <a:t>želimo</a:t>
            </a:r>
            <a:r>
              <a:rPr lang="en-US" sz="2400" dirty="0"/>
              <a:t> da </a:t>
            </a:r>
            <a:r>
              <a:rPr lang="en-US" sz="2400" dirty="0" err="1"/>
              <a:t>instanciramo</a:t>
            </a:r>
            <a:r>
              <a:rPr lang="en-US" sz="2400" dirty="0"/>
              <a:t> java </a:t>
            </a:r>
            <a:r>
              <a:rPr lang="en-US" sz="2400" dirty="0" err="1"/>
              <a:t>klasu</a:t>
            </a:r>
            <a:r>
              <a:rPr lang="en-US" sz="2400" dirty="0"/>
              <a:t> </a:t>
            </a:r>
            <a:r>
              <a:rPr lang="en-US" sz="2400" dirty="0" err="1"/>
              <a:t>koja</a:t>
            </a:r>
            <a:r>
              <a:rPr lang="en-US" sz="2400" dirty="0"/>
              <a:t> je </a:t>
            </a:r>
            <a:r>
              <a:rPr lang="en-US" sz="2400" dirty="0" err="1"/>
              <a:t>definisana</a:t>
            </a:r>
            <a:r>
              <a:rPr lang="en-US" sz="2400" dirty="0"/>
              <a:t> u </a:t>
            </a:r>
            <a:r>
              <a:rPr lang="en-US" sz="2400" dirty="0" err="1"/>
              <a:t>drugom</a:t>
            </a:r>
            <a:r>
              <a:rPr lang="en-US" sz="2400" dirty="0"/>
              <a:t> </a:t>
            </a:r>
            <a:r>
              <a:rPr lang="en-US" sz="2400" dirty="0" err="1"/>
              <a:t>paketu</a:t>
            </a:r>
            <a:r>
              <a:rPr lang="en-US" sz="2400" dirty="0"/>
              <a:t> </a:t>
            </a:r>
            <a:r>
              <a:rPr lang="en-US" sz="2400" dirty="0" err="1"/>
              <a:t>potrebno</a:t>
            </a:r>
            <a:r>
              <a:rPr lang="en-US" sz="2400" dirty="0"/>
              <a:t> je </a:t>
            </a:r>
            <a:r>
              <a:rPr lang="en-US" sz="2400" dirty="0" err="1"/>
              <a:t>prvo</a:t>
            </a:r>
            <a:r>
              <a:rPr lang="en-US" sz="2400" dirty="0"/>
              <a:t> da </a:t>
            </a:r>
            <a:r>
              <a:rPr lang="en-US" sz="2400" dirty="0" err="1"/>
              <a:t>imortujemo</a:t>
            </a:r>
            <a:r>
              <a:rPr lang="en-US" sz="2400" dirty="0"/>
              <a:t> </a:t>
            </a:r>
            <a:r>
              <a:rPr lang="en-US" sz="2400" dirty="0" err="1"/>
              <a:t>taj</a:t>
            </a:r>
            <a:r>
              <a:rPr lang="en-US" sz="2400" dirty="0"/>
              <a:t> </a:t>
            </a:r>
            <a:r>
              <a:rPr lang="en-US" sz="2400" dirty="0" err="1"/>
              <a:t>paket</a:t>
            </a:r>
            <a:r>
              <a:rPr lang="en-US" sz="2400" dirty="0"/>
              <a:t> </a:t>
            </a:r>
            <a:r>
              <a:rPr lang="en-US" sz="2400" dirty="0" err="1"/>
              <a:t>na</a:t>
            </a:r>
            <a:r>
              <a:rPr lang="en-US" sz="2400" dirty="0"/>
              <a:t> </a:t>
            </a:r>
            <a:r>
              <a:rPr lang="en-US" sz="2400" dirty="0" err="1"/>
              <a:t>početku</a:t>
            </a:r>
            <a:r>
              <a:rPr lang="en-US" sz="2400" dirty="0"/>
              <a:t> </a:t>
            </a:r>
            <a:r>
              <a:rPr lang="en-US" sz="2400" dirty="0" err="1"/>
              <a:t>fajla</a:t>
            </a:r>
            <a:r>
              <a:rPr lang="en-US" sz="2400" dirty="0"/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Za import </a:t>
            </a:r>
            <a:r>
              <a:rPr lang="en-US" sz="2400" dirty="0" err="1"/>
              <a:t>klasa</a:t>
            </a:r>
            <a:r>
              <a:rPr lang="en-US" sz="2400" dirty="0"/>
              <a:t> </a:t>
            </a:r>
            <a:r>
              <a:rPr lang="en-US" sz="2400" dirty="0" err="1"/>
              <a:t>koristimo</a:t>
            </a:r>
            <a:r>
              <a:rPr lang="en-US" sz="2400" dirty="0"/>
              <a:t> </a:t>
            </a:r>
            <a:r>
              <a:rPr lang="en-US" sz="2400" dirty="0" err="1"/>
              <a:t>rezervisanu</a:t>
            </a:r>
            <a:r>
              <a:rPr lang="en-US" sz="2400" dirty="0"/>
              <a:t> </a:t>
            </a:r>
            <a:r>
              <a:rPr lang="en-US" sz="2400" dirty="0" err="1"/>
              <a:t>riječ</a:t>
            </a:r>
            <a:r>
              <a:rPr lang="en-US" sz="2400" dirty="0"/>
              <a:t> </a:t>
            </a:r>
            <a:r>
              <a:rPr lang="en-US" sz="2400" b="1" i="1" dirty="0"/>
              <a:t>import </a:t>
            </a:r>
            <a:r>
              <a:rPr lang="en-US" sz="2400" dirty="0" err="1"/>
              <a:t>poslije</a:t>
            </a:r>
            <a:r>
              <a:rPr lang="en-US" sz="2400" dirty="0"/>
              <a:t> </a:t>
            </a:r>
            <a:r>
              <a:rPr lang="en-US" sz="2400" dirty="0" err="1"/>
              <a:t>koje</a:t>
            </a:r>
            <a:r>
              <a:rPr lang="en-US" sz="2400" dirty="0"/>
              <a:t> </a:t>
            </a:r>
            <a:r>
              <a:rPr lang="en-US" sz="2400" dirty="0" err="1"/>
              <a:t>navedemo</a:t>
            </a:r>
            <a:r>
              <a:rPr lang="en-US" sz="2400" dirty="0"/>
              <a:t> </a:t>
            </a:r>
            <a:r>
              <a:rPr lang="en-US" sz="2400" dirty="0" err="1"/>
              <a:t>ime</a:t>
            </a:r>
            <a:r>
              <a:rPr lang="en-US" sz="2400" dirty="0"/>
              <a:t> </a:t>
            </a:r>
            <a:r>
              <a:rPr lang="en-US" sz="2400" dirty="0" err="1"/>
              <a:t>paketa</a:t>
            </a:r>
            <a:r>
              <a:rPr lang="en-US" sz="2400" dirty="0"/>
              <a:t> </a:t>
            </a:r>
            <a:r>
              <a:rPr lang="en-US" sz="2400" dirty="0" err="1"/>
              <a:t>koji</a:t>
            </a:r>
            <a:r>
              <a:rPr lang="en-US" sz="2400" dirty="0"/>
              <a:t> </a:t>
            </a:r>
            <a:r>
              <a:rPr lang="en-US" sz="2400" dirty="0" err="1"/>
              <a:t>želimo</a:t>
            </a:r>
            <a:r>
              <a:rPr lang="en-US" sz="2400" dirty="0"/>
              <a:t> da </a:t>
            </a:r>
            <a:r>
              <a:rPr lang="en-US" sz="2400" dirty="0" err="1"/>
              <a:t>importujemo</a:t>
            </a:r>
            <a:r>
              <a:rPr lang="en-US" sz="2400" dirty="0"/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Pod </a:t>
            </a:r>
            <a:r>
              <a:rPr lang="en-US" sz="2400" dirty="0" err="1"/>
              <a:t>subpaketima</a:t>
            </a:r>
            <a:r>
              <a:rPr lang="en-US" sz="2400" dirty="0"/>
              <a:t> </a:t>
            </a:r>
            <a:r>
              <a:rPr lang="en-US" sz="2400" dirty="0" err="1"/>
              <a:t>nazivamo</a:t>
            </a:r>
            <a:r>
              <a:rPr lang="en-US" sz="2400" dirty="0"/>
              <a:t> one </a:t>
            </a:r>
            <a:r>
              <a:rPr lang="en-US" sz="2400" dirty="0" err="1"/>
              <a:t>pakete</a:t>
            </a:r>
            <a:r>
              <a:rPr lang="en-US" sz="2400" dirty="0"/>
              <a:t> </a:t>
            </a:r>
            <a:r>
              <a:rPr lang="en-US" sz="2400" dirty="0" err="1"/>
              <a:t>koji</a:t>
            </a:r>
            <a:r>
              <a:rPr lang="en-US" sz="2400" dirty="0"/>
              <a:t> </a:t>
            </a:r>
            <a:r>
              <a:rPr lang="en-US" sz="2400" dirty="0" err="1"/>
              <a:t>su</a:t>
            </a:r>
            <a:r>
              <a:rPr lang="en-US" sz="2400" dirty="0"/>
              <a:t> </a:t>
            </a:r>
            <a:r>
              <a:rPr lang="en-US" sz="2400" dirty="0" err="1"/>
              <a:t>definisani</a:t>
            </a:r>
            <a:r>
              <a:rPr lang="en-US" sz="2400" dirty="0"/>
              <a:t> </a:t>
            </a:r>
            <a:r>
              <a:rPr lang="en-US" sz="2400" dirty="0" err="1"/>
              <a:t>unutar</a:t>
            </a:r>
            <a:r>
              <a:rPr lang="en-US" sz="2400" dirty="0"/>
              <a:t> </a:t>
            </a:r>
            <a:r>
              <a:rPr lang="en-US" sz="2400" dirty="0" err="1"/>
              <a:t>nekog</a:t>
            </a:r>
            <a:r>
              <a:rPr lang="en-US" sz="2400" dirty="0"/>
              <a:t> </a:t>
            </a:r>
            <a:r>
              <a:rPr lang="en-US" sz="2400" dirty="0" err="1"/>
              <a:t>drugog</a:t>
            </a:r>
            <a:r>
              <a:rPr lang="en-US" sz="2400" dirty="0"/>
              <a:t> </a:t>
            </a:r>
            <a:r>
              <a:rPr lang="en-US" sz="2400" dirty="0" err="1"/>
              <a:t>paketa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16229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63766-E463-BB40-84D1-30FF556D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Java Encapsulation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06B04-A4CC-114C-A00D-DC255A077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51164" y="586822"/>
            <a:ext cx="600263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sz="1800" dirty="0"/>
              <a:t>U </a:t>
            </a:r>
            <a:r>
              <a:rPr lang="en-US" sz="1800" dirty="0" err="1"/>
              <a:t>tabeli</a:t>
            </a:r>
            <a:r>
              <a:rPr lang="en-US" sz="1800" dirty="0"/>
              <a:t> </a:t>
            </a:r>
            <a:r>
              <a:rPr lang="en-US" sz="1800" dirty="0" err="1"/>
              <a:t>ispod</a:t>
            </a:r>
            <a:r>
              <a:rPr lang="en-US" sz="1800" dirty="0"/>
              <a:t> </a:t>
            </a:r>
            <a:r>
              <a:rPr lang="en-US" sz="1800" dirty="0" err="1"/>
              <a:t>prikazan</a:t>
            </a:r>
            <a:r>
              <a:rPr lang="en-US" sz="1800" dirty="0"/>
              <a:t> je </a:t>
            </a:r>
            <a:r>
              <a:rPr lang="en-US" sz="1800" dirty="0" err="1"/>
              <a:t>odnos</a:t>
            </a:r>
            <a:r>
              <a:rPr lang="en-US" sz="1800" dirty="0"/>
              <a:t> </a:t>
            </a:r>
            <a:r>
              <a:rPr lang="en-US" sz="1800" dirty="0" err="1"/>
              <a:t>modifikatora</a:t>
            </a:r>
            <a:r>
              <a:rPr lang="en-US" sz="1800" dirty="0"/>
              <a:t> </a:t>
            </a:r>
            <a:r>
              <a:rPr lang="en-US" sz="1800" dirty="0" err="1"/>
              <a:t>pristupa</a:t>
            </a:r>
            <a:r>
              <a:rPr lang="en-US" sz="1800" dirty="0"/>
              <a:t> </a:t>
            </a:r>
            <a:r>
              <a:rPr lang="en-US" sz="1800" dirty="0" err="1"/>
              <a:t>klasa</a:t>
            </a:r>
            <a:r>
              <a:rPr lang="en-US" sz="1800" dirty="0"/>
              <a:t> I </a:t>
            </a:r>
            <a:r>
              <a:rPr lang="en-US" sz="1800" dirty="0" err="1"/>
              <a:t>klasa</a:t>
            </a:r>
            <a:endParaRPr lang="en-US" sz="1800" dirty="0"/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Zavisno</a:t>
            </a:r>
            <a:r>
              <a:rPr lang="en-US" sz="1800" dirty="0"/>
              <a:t> od </a:t>
            </a:r>
            <a:r>
              <a:rPr lang="en-US" sz="1800" dirty="0" err="1"/>
              <a:t>namjene</a:t>
            </a:r>
            <a:r>
              <a:rPr lang="en-US" sz="1800" dirty="0"/>
              <a:t> </a:t>
            </a:r>
            <a:r>
              <a:rPr lang="en-US" sz="1800" dirty="0" err="1"/>
              <a:t>klase</a:t>
            </a:r>
            <a:r>
              <a:rPr lang="en-US" sz="1800" dirty="0"/>
              <a:t> I </a:t>
            </a:r>
            <a:r>
              <a:rPr lang="en-US" sz="1800" dirty="0" err="1"/>
              <a:t>njene</a:t>
            </a:r>
            <a:r>
              <a:rPr lang="en-US" sz="1800" dirty="0"/>
              <a:t> </a:t>
            </a:r>
            <a:r>
              <a:rPr lang="en-US" sz="1800" dirty="0" err="1"/>
              <a:t>upotrebe</a:t>
            </a:r>
            <a:r>
              <a:rPr lang="en-US" sz="1800" dirty="0"/>
              <a:t> </a:t>
            </a:r>
            <a:r>
              <a:rPr lang="en-US" sz="1800" dirty="0" err="1"/>
              <a:t>biramo</a:t>
            </a:r>
            <a:r>
              <a:rPr lang="en-US" sz="1800" dirty="0"/>
              <a:t> </a:t>
            </a:r>
            <a:r>
              <a:rPr lang="en-US" sz="1800" dirty="0" err="1"/>
              <a:t>adekvatan</a:t>
            </a:r>
            <a:r>
              <a:rPr lang="en-US" sz="1800" dirty="0"/>
              <a:t> </a:t>
            </a:r>
            <a:r>
              <a:rPr lang="en-US" sz="1800" dirty="0" err="1"/>
              <a:t>modifikator</a:t>
            </a:r>
            <a:r>
              <a:rPr lang="en-US" sz="1800" dirty="0"/>
              <a:t> </a:t>
            </a:r>
            <a:r>
              <a:rPr lang="en-US" sz="1800" dirty="0" err="1"/>
              <a:t>pristupa</a:t>
            </a:r>
            <a:endParaRPr lang="en-US" sz="1800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D115D27-1316-F24A-9002-6615F809F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2968738"/>
            <a:ext cx="11164824" cy="30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927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63766-E463-BB40-84D1-30FF556D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Java Array And Collections 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06B04-A4CC-114C-A00D-DC255A077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67624" y="2490436"/>
            <a:ext cx="9708995" cy="3567173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b="1" i="1" dirty="0"/>
              <a:t>Java array </a:t>
            </a:r>
            <a:r>
              <a:rPr lang="en-US" sz="2400" dirty="0" err="1"/>
              <a:t>predstvalja</a:t>
            </a:r>
            <a:r>
              <a:rPr lang="en-US" sz="2400" dirty="0"/>
              <a:t> </a:t>
            </a:r>
            <a:r>
              <a:rPr lang="en-US" sz="2400" dirty="0" err="1"/>
              <a:t>kolekciju</a:t>
            </a:r>
            <a:r>
              <a:rPr lang="en-US" sz="2400" dirty="0"/>
              <a:t> </a:t>
            </a:r>
            <a:r>
              <a:rPr lang="en-US" sz="2400" dirty="0" err="1"/>
              <a:t>sličnih</a:t>
            </a:r>
            <a:r>
              <a:rPr lang="en-US" sz="2400" dirty="0"/>
              <a:t> </a:t>
            </a:r>
            <a:r>
              <a:rPr lang="en-US" sz="2400" dirty="0" err="1"/>
              <a:t>elemenata</a:t>
            </a:r>
            <a:r>
              <a:rPr lang="en-US" sz="2400" dirty="0"/>
              <a:t> </a:t>
            </a:r>
            <a:r>
              <a:rPr lang="en-US" sz="2400" dirty="0" err="1"/>
              <a:t>koji</a:t>
            </a:r>
            <a:r>
              <a:rPr lang="en-US" sz="2400" dirty="0"/>
              <a:t> se </a:t>
            </a:r>
            <a:r>
              <a:rPr lang="en-US" sz="2400" dirty="0" err="1"/>
              <a:t>čuvaju</a:t>
            </a:r>
            <a:r>
              <a:rPr lang="en-US" sz="2400" dirty="0"/>
              <a:t> u </a:t>
            </a:r>
            <a:r>
              <a:rPr lang="en-US" sz="2400" i="1" dirty="0" err="1">
                <a:solidFill>
                  <a:srgbClr val="FF0000"/>
                </a:solidFill>
              </a:rPr>
              <a:t>neprekidnom</a:t>
            </a:r>
            <a:r>
              <a:rPr lang="en-US" sz="2400" dirty="0"/>
              <a:t> </a:t>
            </a:r>
            <a:r>
              <a:rPr lang="en-US" sz="2400" dirty="0" err="1"/>
              <a:t>memorijskom</a:t>
            </a:r>
            <a:r>
              <a:rPr lang="en-US" sz="2400" dirty="0"/>
              <a:t> </a:t>
            </a:r>
            <a:r>
              <a:rPr lang="en-US" sz="2400" dirty="0" err="1"/>
              <a:t>prostoru</a:t>
            </a:r>
            <a:r>
              <a:rPr lang="en-US" sz="2400" dirty="0"/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 err="1"/>
              <a:t>Broj</a:t>
            </a:r>
            <a:r>
              <a:rPr lang="en-US" sz="2400" dirty="0"/>
              <a:t> </a:t>
            </a:r>
            <a:r>
              <a:rPr lang="en-US" sz="2400" dirty="0" err="1"/>
              <a:t>elementa</a:t>
            </a:r>
            <a:r>
              <a:rPr lang="en-US" sz="2400" dirty="0"/>
              <a:t> </a:t>
            </a:r>
            <a:r>
              <a:rPr lang="en-US" sz="2400" dirty="0" err="1"/>
              <a:t>niza</a:t>
            </a:r>
            <a:r>
              <a:rPr lang="en-US" sz="2400" dirty="0"/>
              <a:t> mora </a:t>
            </a:r>
            <a:r>
              <a:rPr lang="en-US" sz="2400" dirty="0" err="1"/>
              <a:t>biti</a:t>
            </a:r>
            <a:r>
              <a:rPr lang="en-US" sz="2400" dirty="0"/>
              <a:t> </a:t>
            </a:r>
            <a:r>
              <a:rPr lang="en-US" sz="2400" dirty="0" err="1"/>
              <a:t>unaprijed</a:t>
            </a:r>
            <a:r>
              <a:rPr lang="en-US" sz="2400" dirty="0"/>
              <a:t> </a:t>
            </a:r>
            <a:r>
              <a:rPr lang="en-US" sz="2400" dirty="0" err="1"/>
              <a:t>poznat</a:t>
            </a:r>
            <a:r>
              <a:rPr lang="en-US" sz="2400" dirty="0"/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 err="1"/>
              <a:t>Indeksiranje</a:t>
            </a:r>
            <a:r>
              <a:rPr lang="en-US" sz="2400" dirty="0"/>
              <a:t> </a:t>
            </a:r>
            <a:r>
              <a:rPr lang="en-US" sz="2400" dirty="0" err="1"/>
              <a:t>niza</a:t>
            </a:r>
            <a:r>
              <a:rPr lang="en-US" sz="2400" dirty="0"/>
              <a:t> </a:t>
            </a:r>
            <a:r>
              <a:rPr lang="en-US" sz="2400" dirty="0" err="1"/>
              <a:t>počinje</a:t>
            </a:r>
            <a:r>
              <a:rPr lang="en-US" sz="2400" dirty="0"/>
              <a:t> od </a:t>
            </a:r>
            <a:r>
              <a:rPr lang="en-US" sz="2400" dirty="0" err="1"/>
              <a:t>nule</a:t>
            </a:r>
            <a:r>
              <a:rPr lang="en-US" sz="2400" dirty="0"/>
              <a:t>, </a:t>
            </a:r>
            <a:r>
              <a:rPr lang="en-US" sz="2400" dirty="0" err="1"/>
              <a:t>znači</a:t>
            </a:r>
            <a:r>
              <a:rPr lang="en-US" sz="2400" dirty="0"/>
              <a:t> </a:t>
            </a:r>
            <a:r>
              <a:rPr lang="en-US" sz="2400" dirty="0" err="1"/>
              <a:t>prvi</a:t>
            </a:r>
            <a:r>
              <a:rPr lang="en-US" sz="2400" dirty="0"/>
              <a:t> </a:t>
            </a:r>
            <a:r>
              <a:rPr lang="en-US" sz="2400" dirty="0" err="1"/>
              <a:t>elemenat</a:t>
            </a:r>
            <a:r>
              <a:rPr lang="en-US" sz="2400" dirty="0"/>
              <a:t> </a:t>
            </a:r>
            <a:r>
              <a:rPr lang="en-US" sz="2400" dirty="0" err="1"/>
              <a:t>ima</a:t>
            </a:r>
            <a:r>
              <a:rPr lang="en-US" sz="2400" dirty="0"/>
              <a:t> </a:t>
            </a:r>
            <a:r>
              <a:rPr lang="en-US" sz="2400" dirty="0" err="1"/>
              <a:t>indeks</a:t>
            </a:r>
            <a:r>
              <a:rPr lang="en-US" sz="2400" dirty="0"/>
              <a:t> 0, </a:t>
            </a:r>
            <a:r>
              <a:rPr lang="en-US" sz="2400" dirty="0" err="1"/>
              <a:t>drugi</a:t>
            </a:r>
            <a:r>
              <a:rPr lang="en-US" sz="2400" dirty="0"/>
              <a:t> </a:t>
            </a:r>
            <a:r>
              <a:rPr lang="en-US" sz="2400" dirty="0" err="1"/>
              <a:t>elemenat</a:t>
            </a:r>
            <a:r>
              <a:rPr lang="en-US" sz="2400" dirty="0"/>
              <a:t> </a:t>
            </a:r>
            <a:r>
              <a:rPr lang="en-US" sz="2400" dirty="0" err="1"/>
              <a:t>im</a:t>
            </a:r>
            <a:r>
              <a:rPr lang="en-US" sz="2400" dirty="0"/>
              <a:t> </a:t>
            </a:r>
            <a:r>
              <a:rPr lang="en-US" sz="2400" dirty="0" err="1"/>
              <a:t>aindeks</a:t>
            </a:r>
            <a:r>
              <a:rPr lang="en-US" sz="2400" dirty="0"/>
              <a:t> 1, </a:t>
            </a:r>
            <a:r>
              <a:rPr lang="en-US" sz="2400" dirty="0" err="1"/>
              <a:t>itd</a:t>
            </a:r>
            <a:r>
              <a:rPr lang="en-US" sz="2400" dirty="0"/>
              <a:t>.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Java </a:t>
            </a:r>
            <a:r>
              <a:rPr lang="en-US" sz="2400" dirty="0" err="1"/>
              <a:t>niz</a:t>
            </a:r>
            <a:r>
              <a:rPr lang="en-US" sz="2400" dirty="0"/>
              <a:t> je </a:t>
            </a:r>
            <a:r>
              <a:rPr lang="en-US" sz="2400" dirty="0" err="1"/>
              <a:t>zapravo</a:t>
            </a:r>
            <a:r>
              <a:rPr lang="en-US" sz="2400" dirty="0"/>
              <a:t> </a:t>
            </a:r>
            <a:r>
              <a:rPr lang="en-US" sz="2400" dirty="0" err="1"/>
              <a:t>objekat</a:t>
            </a:r>
            <a:r>
              <a:rPr lang="en-US" sz="2400" dirty="0"/>
              <a:t> </a:t>
            </a:r>
            <a:r>
              <a:rPr lang="en-US" sz="2400" dirty="0" err="1"/>
              <a:t>koji</a:t>
            </a:r>
            <a:r>
              <a:rPr lang="en-US" sz="2400" dirty="0"/>
              <a:t> se </a:t>
            </a:r>
            <a:r>
              <a:rPr lang="en-US" sz="2400" dirty="0" err="1"/>
              <a:t>dinamični</a:t>
            </a:r>
            <a:r>
              <a:rPr lang="en-US" sz="2400" dirty="0"/>
              <a:t> I </a:t>
            </a:r>
            <a:r>
              <a:rPr lang="en-US" sz="2400" dirty="0" err="1"/>
              <a:t>generički</a:t>
            </a:r>
            <a:r>
              <a:rPr lang="en-US" sz="2400" dirty="0"/>
              <a:t> </a:t>
            </a:r>
            <a:r>
              <a:rPr lang="en-US" sz="2400" dirty="0" err="1"/>
              <a:t>kreira</a:t>
            </a:r>
            <a:r>
              <a:rPr lang="en-US" sz="2400" dirty="0"/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Java </a:t>
            </a:r>
            <a:r>
              <a:rPr lang="en-US" sz="2400" dirty="0" err="1"/>
              <a:t>niz</a:t>
            </a:r>
            <a:r>
              <a:rPr lang="en-US" sz="2400" dirty="0"/>
              <a:t> je </a:t>
            </a:r>
            <a:r>
              <a:rPr lang="en-US" sz="2400" dirty="0" err="1"/>
              <a:t>dimaniči</a:t>
            </a:r>
            <a:r>
              <a:rPr lang="en-US" sz="2400" dirty="0"/>
              <a:t> </a:t>
            </a:r>
            <a:r>
              <a:rPr lang="en-US" sz="2400" dirty="0" err="1"/>
              <a:t>tipa</a:t>
            </a:r>
            <a:r>
              <a:rPr lang="en-US" sz="2400" dirty="0"/>
              <a:t> </a:t>
            </a:r>
            <a:r>
              <a:rPr lang="en-US" sz="2400" dirty="0" err="1"/>
              <a:t>podatka</a:t>
            </a:r>
            <a:r>
              <a:rPr lang="en-US" sz="2400" dirty="0"/>
              <a:t> I </a:t>
            </a:r>
            <a:r>
              <a:rPr lang="en-US" sz="2400" dirty="0" err="1"/>
              <a:t>memoriju</a:t>
            </a:r>
            <a:r>
              <a:rPr lang="en-US" sz="2400" dirty="0"/>
              <a:t> </a:t>
            </a:r>
            <a:r>
              <a:rPr lang="en-US" sz="2400" dirty="0" err="1"/>
              <a:t>zauzimamo</a:t>
            </a:r>
            <a:r>
              <a:rPr lang="en-US" sz="2400" dirty="0"/>
              <a:t> </a:t>
            </a:r>
            <a:r>
              <a:rPr lang="en-US" sz="2400" dirty="0" err="1"/>
              <a:t>pomoću</a:t>
            </a:r>
            <a:r>
              <a:rPr lang="en-US" sz="2400" dirty="0"/>
              <a:t> </a:t>
            </a:r>
            <a:r>
              <a:rPr lang="en-US" sz="2400" dirty="0" err="1"/>
              <a:t>operatora</a:t>
            </a:r>
            <a:r>
              <a:rPr lang="en-US" sz="2400" dirty="0"/>
              <a:t> </a:t>
            </a:r>
            <a:r>
              <a:rPr lang="en-US" sz="2400" b="1" dirty="0"/>
              <a:t>new</a:t>
            </a:r>
            <a:r>
              <a:rPr lang="en-US" sz="2400" dirty="0"/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 err="1"/>
              <a:t>Nizove</a:t>
            </a:r>
            <a:r>
              <a:rPr lang="en-US" sz="2400" dirty="0"/>
              <a:t> </a:t>
            </a:r>
            <a:r>
              <a:rPr lang="en-US" sz="2400" dirty="0" err="1"/>
              <a:t>možemo</a:t>
            </a:r>
            <a:r>
              <a:rPr lang="en-US" sz="2400" dirty="0"/>
              <a:t> </a:t>
            </a:r>
            <a:r>
              <a:rPr lang="en-US" sz="2400" dirty="0" err="1"/>
              <a:t>podijeliti</a:t>
            </a:r>
            <a:r>
              <a:rPr lang="en-US" sz="2400" dirty="0"/>
              <a:t> u </a:t>
            </a:r>
            <a:r>
              <a:rPr lang="en-US" sz="2400" dirty="0" err="1"/>
              <a:t>dvije</a:t>
            </a:r>
            <a:r>
              <a:rPr lang="en-US" sz="2400" dirty="0"/>
              <a:t> </a:t>
            </a:r>
            <a:r>
              <a:rPr lang="en-US" sz="2400" dirty="0" err="1"/>
              <a:t>grupe</a:t>
            </a:r>
            <a:r>
              <a:rPr lang="en-US" sz="2400" dirty="0"/>
              <a:t> </a:t>
            </a:r>
            <a:r>
              <a:rPr lang="en-US" sz="2400" dirty="0" err="1"/>
              <a:t>jednodimenzionalni</a:t>
            </a:r>
            <a:r>
              <a:rPr lang="en-US" sz="2400" dirty="0"/>
              <a:t> I </a:t>
            </a:r>
            <a:r>
              <a:rPr lang="en-US" sz="2400" dirty="0" err="1"/>
              <a:t>višedimenzionalni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8056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63766-E463-BB40-84D1-30FF556D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Java Virtual Machine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06B04-A4CC-114C-A00D-DC255A077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67624" y="2490436"/>
            <a:ext cx="9708995" cy="35671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JVM (Java Virtual Machine) je </a:t>
            </a:r>
            <a:r>
              <a:rPr lang="en-US" sz="2400" dirty="0" err="1"/>
              <a:t>virtuelna</a:t>
            </a:r>
            <a:r>
              <a:rPr lang="en-US" sz="2400" dirty="0"/>
              <a:t> </a:t>
            </a:r>
            <a:r>
              <a:rPr lang="en-US" sz="2400" dirty="0" err="1"/>
              <a:t>mašina</a:t>
            </a:r>
            <a:r>
              <a:rPr lang="en-US" sz="2400" dirty="0"/>
              <a:t>. </a:t>
            </a:r>
            <a:r>
              <a:rPr lang="en-US" sz="2400" dirty="0" err="1"/>
              <a:t>Virtuelna</a:t>
            </a:r>
            <a:r>
              <a:rPr lang="en-US" sz="2400" dirty="0"/>
              <a:t> je </a:t>
            </a:r>
            <a:r>
              <a:rPr lang="en-US" sz="2400" dirty="0" err="1"/>
              <a:t>jer</a:t>
            </a:r>
            <a:r>
              <a:rPr lang="en-US" sz="2400" dirty="0"/>
              <a:t> </a:t>
            </a:r>
            <a:r>
              <a:rPr lang="en-US" sz="2400" dirty="0" err="1"/>
              <a:t>fizički</a:t>
            </a:r>
            <a:r>
              <a:rPr lang="en-US" sz="2400" dirty="0"/>
              <a:t> </a:t>
            </a:r>
            <a:r>
              <a:rPr lang="en-US" sz="2400" dirty="0" err="1"/>
              <a:t>nepostoji</a:t>
            </a:r>
            <a:r>
              <a:rPr lang="en-US" sz="2400" dirty="0"/>
              <a:t>. Ona </a:t>
            </a:r>
            <a:r>
              <a:rPr lang="en-US" sz="2400" dirty="0" err="1"/>
              <a:t>omogućava</a:t>
            </a:r>
            <a:r>
              <a:rPr lang="en-US" sz="2400" dirty="0"/>
              <a:t> </a:t>
            </a:r>
            <a:r>
              <a:rPr lang="en-US" sz="2400" dirty="0" err="1"/>
              <a:t>izvršavanje</a:t>
            </a:r>
            <a:r>
              <a:rPr lang="en-US" sz="2400" dirty="0"/>
              <a:t> java </a:t>
            </a:r>
            <a:r>
              <a:rPr lang="en-US" sz="2400" dirty="0" err="1"/>
              <a:t>koda</a:t>
            </a:r>
            <a:r>
              <a:rPr lang="en-US" sz="2400" dirty="0"/>
              <a:t> u runtime environment-u.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 err="1"/>
              <a:t>Osnovne</a:t>
            </a:r>
            <a:r>
              <a:rPr lang="en-US" sz="2400" dirty="0"/>
              <a:t> </a:t>
            </a:r>
            <a:r>
              <a:rPr lang="en-US" sz="2400" dirty="0" err="1"/>
              <a:t>funkcije</a:t>
            </a:r>
            <a:r>
              <a:rPr lang="en-US" sz="2400" dirty="0"/>
              <a:t> JVM </a:t>
            </a:r>
            <a:r>
              <a:rPr lang="en-US" sz="2400" dirty="0" err="1"/>
              <a:t>su</a:t>
            </a:r>
            <a:r>
              <a:rPr lang="en-US" sz="2400" dirty="0"/>
              <a:t>: </a:t>
            </a:r>
            <a:r>
              <a:rPr lang="en-US" sz="2400" dirty="0" err="1"/>
              <a:t>učitava</a:t>
            </a:r>
            <a:r>
              <a:rPr lang="en-US" sz="2400" dirty="0"/>
              <a:t> </a:t>
            </a:r>
            <a:r>
              <a:rPr lang="en-US" sz="2400" dirty="0" err="1"/>
              <a:t>kod</a:t>
            </a:r>
            <a:r>
              <a:rPr lang="en-US" sz="2400" dirty="0"/>
              <a:t>, </a:t>
            </a:r>
            <a:r>
              <a:rPr lang="en-US" sz="2400" dirty="0" err="1"/>
              <a:t>verifikuje</a:t>
            </a:r>
            <a:r>
              <a:rPr lang="en-US" sz="2400" dirty="0"/>
              <a:t> </a:t>
            </a:r>
            <a:r>
              <a:rPr lang="en-US" sz="2400" dirty="0" err="1"/>
              <a:t>kod</a:t>
            </a:r>
            <a:r>
              <a:rPr lang="en-US" sz="2400" dirty="0"/>
              <a:t>, </a:t>
            </a:r>
            <a:r>
              <a:rPr lang="en-US" sz="2400" dirty="0" err="1"/>
              <a:t>izvršava</a:t>
            </a:r>
            <a:r>
              <a:rPr lang="en-US" sz="2400" dirty="0"/>
              <a:t> </a:t>
            </a:r>
            <a:r>
              <a:rPr lang="en-US" sz="2400" dirty="0" err="1"/>
              <a:t>kod</a:t>
            </a:r>
            <a:r>
              <a:rPr lang="en-US" sz="2400" dirty="0"/>
              <a:t> I </a:t>
            </a:r>
            <a:r>
              <a:rPr lang="en-US" sz="2400" dirty="0" err="1"/>
              <a:t>obezbjedjuje</a:t>
            </a:r>
            <a:r>
              <a:rPr lang="en-US" sz="2400" dirty="0"/>
              <a:t> runtime environment.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JVM je </a:t>
            </a:r>
            <a:r>
              <a:rPr lang="en-US" sz="2400" dirty="0" err="1"/>
              <a:t>dostupna</a:t>
            </a:r>
            <a:r>
              <a:rPr lang="en-US" sz="2400" dirty="0"/>
              <a:t> za </a:t>
            </a:r>
            <a:r>
              <a:rPr lang="en-US" sz="2400" dirty="0" err="1"/>
              <a:t>različita</a:t>
            </a:r>
            <a:r>
              <a:rPr lang="en-US" sz="2400" dirty="0"/>
              <a:t> </a:t>
            </a:r>
            <a:r>
              <a:rPr lang="en-US" sz="2400" dirty="0" err="1"/>
              <a:t>hadverska</a:t>
            </a:r>
            <a:r>
              <a:rPr lang="en-US" sz="2400" dirty="0"/>
              <a:t> I </a:t>
            </a:r>
            <a:r>
              <a:rPr lang="en-US" sz="2400" dirty="0" err="1"/>
              <a:t>softverska</a:t>
            </a:r>
            <a:r>
              <a:rPr lang="en-US" sz="2400" dirty="0"/>
              <a:t> </a:t>
            </a:r>
            <a:r>
              <a:rPr lang="en-US" sz="2400" dirty="0" err="1"/>
              <a:t>okruženja</a:t>
            </a:r>
            <a:r>
              <a:rPr lang="en-US" sz="2400" dirty="0"/>
              <a:t> (</a:t>
            </a:r>
            <a:r>
              <a:rPr lang="en-US" sz="2400" dirty="0" err="1"/>
              <a:t>znači</a:t>
            </a:r>
            <a:r>
              <a:rPr lang="en-US" sz="2400" dirty="0"/>
              <a:t> </a:t>
            </a:r>
            <a:r>
              <a:rPr lang="en-US" sz="2400" dirty="0" err="1"/>
              <a:t>zavisna</a:t>
            </a:r>
            <a:r>
              <a:rPr lang="en-US" sz="2400" dirty="0"/>
              <a:t> je od </a:t>
            </a:r>
            <a:r>
              <a:rPr lang="en-US" sz="2400" dirty="0" err="1"/>
              <a:t>platforme</a:t>
            </a:r>
            <a:r>
              <a:rPr lang="en-US" sz="2400" dirty="0"/>
              <a:t>) </a:t>
            </a:r>
            <a:r>
              <a:rPr lang="en-US" sz="2400" dirty="0" err="1"/>
              <a:t>ali</a:t>
            </a:r>
            <a:r>
              <a:rPr lang="en-US" sz="2400" dirty="0"/>
              <a:t> je Java </a:t>
            </a:r>
            <a:r>
              <a:rPr lang="en-US" sz="2400" dirty="0" err="1"/>
              <a:t>platforma</a:t>
            </a:r>
            <a:r>
              <a:rPr lang="en-US" sz="2400" dirty="0"/>
              <a:t> </a:t>
            </a:r>
            <a:r>
              <a:rPr lang="en-US" sz="2400" dirty="0" err="1"/>
              <a:t>nezavisna</a:t>
            </a:r>
            <a:r>
              <a:rPr lang="en-US" sz="2400" dirty="0"/>
              <a:t> u </a:t>
            </a:r>
            <a:r>
              <a:rPr lang="en-US" sz="2400" dirty="0" err="1"/>
              <a:t>cjelosti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5463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63766-E463-BB40-84D1-30FF556D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Virtual Machine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06B04-A4CC-114C-A00D-DC255A077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dirty="0"/>
              <a:t>JRE (Java Runtime Environment) je </a:t>
            </a:r>
            <a:r>
              <a:rPr lang="en-US" sz="2200" dirty="0" err="1"/>
              <a:t>skup</a:t>
            </a:r>
            <a:r>
              <a:rPr lang="en-US" sz="2200" dirty="0"/>
              <a:t> </a:t>
            </a:r>
            <a:r>
              <a:rPr lang="en-US" sz="2200" dirty="0" err="1"/>
              <a:t>softverskih</a:t>
            </a:r>
            <a:r>
              <a:rPr lang="en-US" sz="2200" dirty="0"/>
              <a:t> </a:t>
            </a:r>
            <a:r>
              <a:rPr lang="en-US" sz="2200" dirty="0" err="1"/>
              <a:t>apata</a:t>
            </a:r>
            <a:r>
              <a:rPr lang="en-US" sz="2200" dirty="0"/>
              <a:t> </a:t>
            </a:r>
            <a:r>
              <a:rPr lang="en-US" sz="2200" dirty="0" err="1"/>
              <a:t>koji</a:t>
            </a:r>
            <a:r>
              <a:rPr lang="en-US" sz="2200" dirty="0"/>
              <a:t> se </a:t>
            </a:r>
            <a:r>
              <a:rPr lang="en-US" sz="2200" dirty="0" err="1"/>
              <a:t>koristi</a:t>
            </a:r>
            <a:r>
              <a:rPr lang="en-US" sz="2200" dirty="0"/>
              <a:t> za </a:t>
            </a:r>
            <a:r>
              <a:rPr lang="en-US" sz="2200" dirty="0" err="1"/>
              <a:t>razvoj</a:t>
            </a:r>
            <a:r>
              <a:rPr lang="en-US" sz="2200" dirty="0"/>
              <a:t> java </a:t>
            </a:r>
            <a:r>
              <a:rPr lang="en-US" sz="2200" dirty="0" err="1"/>
              <a:t>aplikacija</a:t>
            </a:r>
            <a:r>
              <a:rPr lang="en-US" sz="2200" dirty="0"/>
              <a:t>. </a:t>
            </a:r>
            <a:r>
              <a:rPr lang="en-US" sz="2200" dirty="0" err="1"/>
              <a:t>Obezbjedjuje</a:t>
            </a:r>
            <a:r>
              <a:rPr lang="en-US" sz="2200" dirty="0"/>
              <a:t> JVM </a:t>
            </a:r>
            <a:r>
              <a:rPr lang="en-US" sz="2200" dirty="0" err="1"/>
              <a:t>tj</a:t>
            </a:r>
            <a:r>
              <a:rPr lang="en-US" sz="2200" dirty="0"/>
              <a:t>. </a:t>
            </a:r>
            <a:r>
              <a:rPr lang="en-US" sz="2200" dirty="0" err="1"/>
              <a:t>implementira</a:t>
            </a:r>
            <a:r>
              <a:rPr lang="en-US" sz="2200" dirty="0"/>
              <a:t> JVM. </a:t>
            </a:r>
            <a:r>
              <a:rPr lang="en-US" sz="2200" dirty="0" err="1"/>
              <a:t>Fizički</a:t>
            </a:r>
            <a:r>
              <a:rPr lang="en-US" sz="2200" dirty="0"/>
              <a:t> </a:t>
            </a:r>
            <a:r>
              <a:rPr lang="en-US" sz="2200" dirty="0" err="1"/>
              <a:t>postoji</a:t>
            </a:r>
            <a:r>
              <a:rPr lang="en-US" sz="2200" dirty="0"/>
              <a:t> (</a:t>
            </a:r>
            <a:r>
              <a:rPr lang="en-US" sz="2200" dirty="0" err="1"/>
              <a:t>skup</a:t>
            </a:r>
            <a:r>
              <a:rPr lang="en-US" sz="2200" dirty="0"/>
              <a:t> </a:t>
            </a:r>
            <a:r>
              <a:rPr lang="en-US" sz="2200" dirty="0" err="1"/>
              <a:t>biblioteka</a:t>
            </a:r>
            <a:r>
              <a:rPr lang="en-US" sz="2200" dirty="0"/>
              <a:t> I </a:t>
            </a:r>
            <a:r>
              <a:rPr lang="en-US" sz="2200" dirty="0" err="1"/>
              <a:t>fajlova</a:t>
            </a:r>
            <a:r>
              <a:rPr lang="en-US" sz="2200" dirty="0"/>
              <a:t> </a:t>
            </a:r>
            <a:r>
              <a:rPr lang="en-US" sz="2200" dirty="0" err="1"/>
              <a:t>koje</a:t>
            </a:r>
            <a:r>
              <a:rPr lang="en-US" sz="2200" dirty="0"/>
              <a:t> </a:t>
            </a:r>
            <a:r>
              <a:rPr lang="en-US" sz="2200" dirty="0" err="1"/>
              <a:t>koristi</a:t>
            </a:r>
            <a:r>
              <a:rPr lang="en-US" sz="2200" dirty="0"/>
              <a:t> JVM).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39A3BDB-1A1C-654A-AAA5-16933D984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2016492"/>
            <a:ext cx="5544912" cy="286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155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63766-E463-BB40-84D1-30FF556D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Java Virtual Machine</a:t>
            </a:r>
            <a:endParaRPr lang="en-US" sz="40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06B04-A4CC-114C-A00D-DC255A077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dirty="0"/>
              <a:t>JDK (Java Development Kit) je </a:t>
            </a:r>
            <a:r>
              <a:rPr lang="en-US" sz="2200" dirty="0" err="1"/>
              <a:t>softversko</a:t>
            </a:r>
            <a:r>
              <a:rPr lang="en-US" sz="2200" dirty="0"/>
              <a:t> </a:t>
            </a:r>
            <a:r>
              <a:rPr lang="en-US" sz="2200" dirty="0" err="1"/>
              <a:t>okruženje</a:t>
            </a:r>
            <a:r>
              <a:rPr lang="en-US" sz="2200" dirty="0"/>
              <a:t> za </a:t>
            </a:r>
            <a:r>
              <a:rPr lang="en-US" sz="2200" dirty="0" err="1"/>
              <a:t>razvoj</a:t>
            </a:r>
            <a:r>
              <a:rPr lang="en-US" sz="2200" dirty="0"/>
              <a:t> java </a:t>
            </a:r>
            <a:r>
              <a:rPr lang="en-US" sz="2200" dirty="0" err="1"/>
              <a:t>aplikacija</a:t>
            </a:r>
            <a:endParaRPr lang="en-US" sz="2200" dirty="0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dirty="0"/>
              <a:t>JDK </a:t>
            </a:r>
            <a:r>
              <a:rPr lang="en-US" sz="2200" dirty="0" err="1"/>
              <a:t>implementira</a:t>
            </a:r>
            <a:r>
              <a:rPr lang="en-US" sz="2200" dirty="0"/>
              <a:t> </a:t>
            </a:r>
            <a:r>
              <a:rPr lang="en-US" sz="2200" dirty="0" err="1"/>
              <a:t>jednu</a:t>
            </a:r>
            <a:r>
              <a:rPr lang="en-US" sz="2200" dirty="0"/>
              <a:t> od </a:t>
            </a:r>
            <a:r>
              <a:rPr lang="en-US" sz="2200" dirty="0" err="1"/>
              <a:t>platformi</a:t>
            </a:r>
            <a:r>
              <a:rPr lang="en-US" sz="2200" dirty="0"/>
              <a:t> Java SE </a:t>
            </a:r>
            <a:r>
              <a:rPr lang="en-US" sz="2200" dirty="0" err="1"/>
              <a:t>ili</a:t>
            </a:r>
            <a:r>
              <a:rPr lang="en-US" sz="2200" dirty="0"/>
              <a:t> Java EE </a:t>
            </a:r>
            <a:r>
              <a:rPr lang="en-US" sz="2200" dirty="0" err="1"/>
              <a:t>ili</a:t>
            </a:r>
            <a:r>
              <a:rPr lang="en-US" sz="2200" dirty="0"/>
              <a:t> Java ME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dirty="0"/>
              <a:t>JDK </a:t>
            </a:r>
            <a:r>
              <a:rPr lang="en-US" sz="2200" dirty="0" err="1"/>
              <a:t>sadrži</a:t>
            </a:r>
            <a:r>
              <a:rPr lang="en-US" sz="2200" dirty="0"/>
              <a:t> </a:t>
            </a:r>
            <a:r>
              <a:rPr lang="en-US" sz="2200" dirty="0" err="1"/>
              <a:t>privatnu</a:t>
            </a:r>
            <a:r>
              <a:rPr lang="en-US" sz="2200" dirty="0"/>
              <a:t> JVM I </a:t>
            </a:r>
            <a:r>
              <a:rPr lang="en-US" sz="2200" dirty="0" err="1"/>
              <a:t>odgovarajuće</a:t>
            </a:r>
            <a:r>
              <a:rPr lang="en-US" sz="2200" dirty="0"/>
              <a:t> </a:t>
            </a:r>
            <a:r>
              <a:rPr lang="en-US" sz="2200" dirty="0" err="1"/>
              <a:t>resurse</a:t>
            </a:r>
            <a:r>
              <a:rPr lang="en-US" sz="2200" dirty="0"/>
              <a:t> (interpreter, loader, </a:t>
            </a:r>
            <a:r>
              <a:rPr lang="en-US" sz="2200" dirty="0" err="1"/>
              <a:t>kompajler</a:t>
            </a:r>
            <a:r>
              <a:rPr lang="en-US" sz="2200" dirty="0"/>
              <a:t>…) </a:t>
            </a:r>
            <a:r>
              <a:rPr lang="en-US" sz="2200" dirty="0" err="1"/>
              <a:t>koje</a:t>
            </a:r>
            <a:r>
              <a:rPr lang="en-US" sz="2200" dirty="0"/>
              <a:t> </a:t>
            </a:r>
            <a:r>
              <a:rPr lang="en-US" sz="2200" dirty="0" err="1"/>
              <a:t>omogućuju</a:t>
            </a:r>
            <a:r>
              <a:rPr lang="en-US" sz="2200" dirty="0"/>
              <a:t> </a:t>
            </a:r>
            <a:r>
              <a:rPr lang="en-US" sz="2200" dirty="0" err="1"/>
              <a:t>razvoj</a:t>
            </a:r>
            <a:r>
              <a:rPr lang="en-US" sz="2200" dirty="0"/>
              <a:t> java </a:t>
            </a:r>
            <a:r>
              <a:rPr lang="en-US" sz="2200" dirty="0" err="1"/>
              <a:t>aplikacija</a:t>
            </a:r>
            <a:r>
              <a:rPr lang="en-US" sz="22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523A28-8898-1E47-ACA6-A270EE23A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2016492"/>
            <a:ext cx="5458968" cy="282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85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63766-E463-BB40-84D1-30FF556D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Virtual Machine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06B04-A4CC-114C-A00D-DC255A077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800" dirty="0" err="1"/>
              <a:t>Prvi</a:t>
            </a:r>
            <a:r>
              <a:rPr lang="en-US" sz="1800" dirty="0"/>
              <a:t> program u </a:t>
            </a:r>
            <a:r>
              <a:rPr lang="en-US" sz="1800" dirty="0" err="1"/>
              <a:t>javi</a:t>
            </a:r>
            <a:r>
              <a:rPr lang="en-US" sz="1800" dirty="0"/>
              <a:t> – Hello World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800" dirty="0" err="1"/>
              <a:t>Razvojno</a:t>
            </a:r>
            <a:r>
              <a:rPr lang="en-US" sz="1800" dirty="0"/>
              <a:t> </a:t>
            </a:r>
            <a:r>
              <a:rPr lang="en-US" sz="1800" dirty="0" err="1"/>
              <a:t>okruzenje</a:t>
            </a:r>
            <a:r>
              <a:rPr lang="en-US" sz="1800" dirty="0"/>
              <a:t> </a:t>
            </a:r>
            <a:r>
              <a:rPr lang="en-US" sz="1800" dirty="0" err="1"/>
              <a:t>IntellIj</a:t>
            </a:r>
            <a:endParaRPr lang="en-US" sz="1800" dirty="0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800" dirty="0" err="1"/>
              <a:t>Stablo</a:t>
            </a:r>
            <a:r>
              <a:rPr lang="en-US" sz="1800" dirty="0"/>
              <a:t> </a:t>
            </a:r>
            <a:r>
              <a:rPr lang="en-US" sz="1800" dirty="0" err="1"/>
              <a:t>sa</a:t>
            </a:r>
            <a:r>
              <a:rPr lang="en-US" sz="1800" dirty="0"/>
              <a:t> </a:t>
            </a:r>
            <a:r>
              <a:rPr lang="en-US" sz="1800" dirty="0" err="1"/>
              <a:t>lijeve</a:t>
            </a:r>
            <a:r>
              <a:rPr lang="en-US" sz="1800" dirty="0"/>
              <a:t> </a:t>
            </a:r>
            <a:r>
              <a:rPr lang="en-US" sz="1800" dirty="0" err="1"/>
              <a:t>strane</a:t>
            </a:r>
            <a:r>
              <a:rPr lang="en-US" sz="1800" dirty="0"/>
              <a:t> </a:t>
            </a:r>
            <a:r>
              <a:rPr lang="en-US" sz="1800" dirty="0" err="1"/>
              <a:t>predstavlja</a:t>
            </a:r>
            <a:r>
              <a:rPr lang="en-US" sz="1800" dirty="0"/>
              <a:t> </a:t>
            </a:r>
            <a:r>
              <a:rPr lang="en-US" sz="1800" dirty="0" err="1"/>
              <a:t>strukturu</a:t>
            </a:r>
            <a:r>
              <a:rPr lang="en-US" sz="1800" dirty="0"/>
              <a:t> </a:t>
            </a:r>
            <a:r>
              <a:rPr lang="en-US" sz="1800" dirty="0" err="1"/>
              <a:t>fajlova</a:t>
            </a:r>
            <a:r>
              <a:rPr lang="en-US" sz="1800" dirty="0"/>
              <a:t> </a:t>
            </a:r>
            <a:r>
              <a:rPr lang="en-US" sz="1800" dirty="0" err="1"/>
              <a:t>programa</a:t>
            </a:r>
            <a:endParaRPr lang="en-US" sz="1800" dirty="0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800" dirty="0"/>
              <a:t>Sa </a:t>
            </a:r>
            <a:r>
              <a:rPr lang="en-US" sz="1800" dirty="0" err="1"/>
              <a:t>desne</a:t>
            </a:r>
            <a:r>
              <a:rPr lang="en-US" sz="1800" dirty="0"/>
              <a:t> </a:t>
            </a:r>
            <a:r>
              <a:rPr lang="en-US" sz="1800" dirty="0" err="1"/>
              <a:t>strane</a:t>
            </a:r>
            <a:r>
              <a:rPr lang="en-US" sz="1800" dirty="0"/>
              <a:t> se </a:t>
            </a:r>
            <a:r>
              <a:rPr lang="en-US" sz="1800" dirty="0" err="1"/>
              <a:t>nalazi</a:t>
            </a:r>
            <a:r>
              <a:rPr lang="en-US" sz="1800" dirty="0"/>
              <a:t> text editor za </a:t>
            </a:r>
            <a:r>
              <a:rPr lang="en-US" sz="1800" dirty="0" err="1"/>
              <a:t>pisanje</a:t>
            </a:r>
            <a:r>
              <a:rPr lang="en-US" sz="1800" dirty="0"/>
              <a:t> </a:t>
            </a:r>
            <a:r>
              <a:rPr lang="en-US" sz="1800" dirty="0" err="1"/>
              <a:t>koda</a:t>
            </a:r>
            <a:endParaRPr lang="en-US" sz="1800" dirty="0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800" dirty="0" err="1"/>
              <a:t>Osnovne</a:t>
            </a:r>
            <a:r>
              <a:rPr lang="en-US" sz="1800" dirty="0"/>
              <a:t> </a:t>
            </a:r>
            <a:r>
              <a:rPr lang="en-US" sz="1800" dirty="0" err="1"/>
              <a:t>opcije</a:t>
            </a:r>
            <a:r>
              <a:rPr lang="en-US" sz="1800" dirty="0"/>
              <a:t>: Build, Run, Debug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800" dirty="0"/>
              <a:t>Na </a:t>
            </a:r>
            <a:r>
              <a:rPr lang="en-US" sz="1800" dirty="0" err="1"/>
              <a:t>dnu</a:t>
            </a:r>
            <a:r>
              <a:rPr lang="en-US" sz="1800" dirty="0"/>
              <a:t> </a:t>
            </a:r>
            <a:r>
              <a:rPr lang="en-US" sz="1800" dirty="0" err="1"/>
              <a:t>prozora</a:t>
            </a:r>
            <a:r>
              <a:rPr lang="en-US" sz="1800" dirty="0"/>
              <a:t> se </a:t>
            </a:r>
            <a:r>
              <a:rPr lang="en-US" sz="1800" dirty="0" err="1"/>
              <a:t>nalazi</a:t>
            </a:r>
            <a:r>
              <a:rPr lang="en-US" sz="1800" dirty="0"/>
              <a:t> Terminal (Console)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B1D3B-8C4E-194C-851F-B0C35DF7D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2231035"/>
            <a:ext cx="6019331" cy="239268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34429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63766-E463-BB40-84D1-30FF556D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Java Variables And Types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06B04-A4CC-114C-A00D-DC255A077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67624" y="2490436"/>
            <a:ext cx="9708995" cy="3567173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 err="1"/>
              <a:t>Varijable</a:t>
            </a:r>
            <a:r>
              <a:rPr lang="en-US" sz="2400" dirty="0"/>
              <a:t> </a:t>
            </a:r>
            <a:r>
              <a:rPr lang="en-US" sz="2400" dirty="0" err="1"/>
              <a:t>ili</a:t>
            </a:r>
            <a:r>
              <a:rPr lang="en-US" sz="2400" dirty="0"/>
              <a:t> </a:t>
            </a:r>
            <a:r>
              <a:rPr lang="en-US" sz="2400" dirty="0" err="1"/>
              <a:t>promjenjive</a:t>
            </a:r>
            <a:r>
              <a:rPr lang="en-US" sz="2400" dirty="0"/>
              <a:t> </a:t>
            </a:r>
            <a:r>
              <a:rPr lang="en-US" sz="2400" dirty="0" err="1"/>
              <a:t>su</a:t>
            </a:r>
            <a:r>
              <a:rPr lang="en-US" sz="2400" dirty="0"/>
              <a:t> </a:t>
            </a:r>
            <a:r>
              <a:rPr lang="en-US" sz="2400" dirty="0" err="1"/>
              <a:t>imena</a:t>
            </a:r>
            <a:r>
              <a:rPr lang="en-US" sz="2400" dirty="0"/>
              <a:t> </a:t>
            </a:r>
            <a:r>
              <a:rPr lang="en-US" sz="2400" dirty="0" err="1"/>
              <a:t>rezervisanih</a:t>
            </a:r>
            <a:r>
              <a:rPr lang="en-US" sz="2400" dirty="0"/>
              <a:t> </a:t>
            </a:r>
            <a:r>
              <a:rPr lang="en-US" sz="2400" dirty="0" err="1"/>
              <a:t>memorijskih</a:t>
            </a:r>
            <a:r>
              <a:rPr lang="en-US" sz="2400" dirty="0"/>
              <a:t> </a:t>
            </a:r>
            <a:r>
              <a:rPr lang="en-US" sz="2400" dirty="0" err="1"/>
              <a:t>prostora</a:t>
            </a:r>
            <a:r>
              <a:rPr lang="en-US" sz="2400" dirty="0"/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Na </a:t>
            </a:r>
            <a:r>
              <a:rPr lang="en-US" sz="2400" dirty="0" err="1"/>
              <a:t>primjer</a:t>
            </a:r>
            <a:r>
              <a:rPr lang="en-US" sz="2400" dirty="0"/>
              <a:t>: </a:t>
            </a:r>
            <a:r>
              <a:rPr lang="en-US" sz="2400" b="1" dirty="0">
                <a:solidFill>
                  <a:schemeClr val="accent2"/>
                </a:solidFill>
              </a:rPr>
              <a:t>int</a:t>
            </a:r>
            <a:r>
              <a:rPr lang="en-US" sz="2400" b="1" dirty="0"/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cijena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00B050"/>
                </a:solidFill>
              </a:rPr>
              <a:t>=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5</a:t>
            </a:r>
            <a:r>
              <a:rPr lang="en-US" sz="2400" b="1" dirty="0">
                <a:solidFill>
                  <a:srgbClr val="7030A0"/>
                </a:solidFill>
              </a:rPr>
              <a:t>;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int – je </a:t>
            </a:r>
            <a:r>
              <a:rPr lang="en-US" sz="2400" b="1" dirty="0"/>
              <a:t>tip</a:t>
            </a:r>
            <a:r>
              <a:rPr lang="en-US" sz="2400" dirty="0"/>
              <a:t> </a:t>
            </a:r>
            <a:r>
              <a:rPr lang="en-US" sz="2400" dirty="0" err="1"/>
              <a:t>promjenjive</a:t>
            </a:r>
            <a:r>
              <a:rPr lang="en-US" sz="2400" dirty="0"/>
              <a:t> u </a:t>
            </a:r>
            <a:r>
              <a:rPr lang="en-US" sz="2400" dirty="0" err="1"/>
              <a:t>ovome</a:t>
            </a:r>
            <a:r>
              <a:rPr lang="en-US" sz="2400" dirty="0"/>
              <a:t> </a:t>
            </a:r>
            <a:r>
              <a:rPr lang="en-US" sz="2400" dirty="0" err="1"/>
              <a:t>slučaju</a:t>
            </a:r>
            <a:r>
              <a:rPr lang="en-US" sz="2400" dirty="0"/>
              <a:t> int </a:t>
            </a:r>
            <a:r>
              <a:rPr lang="en-US" sz="2400" dirty="0" err="1"/>
              <a:t>označava</a:t>
            </a:r>
            <a:r>
              <a:rPr lang="en-US" sz="2400" dirty="0"/>
              <a:t> tip </a:t>
            </a:r>
            <a:r>
              <a:rPr lang="en-US" sz="2400" dirty="0" err="1"/>
              <a:t>cijelih</a:t>
            </a:r>
            <a:r>
              <a:rPr lang="en-US" sz="2400" dirty="0"/>
              <a:t> </a:t>
            </a:r>
            <a:r>
              <a:rPr lang="en-US" sz="2400" dirty="0" err="1"/>
              <a:t>brojeva</a:t>
            </a:r>
            <a:endParaRPr lang="en-US" sz="2400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 err="1"/>
              <a:t>cijena</a:t>
            </a:r>
            <a:r>
              <a:rPr lang="en-US" sz="2400" dirty="0"/>
              <a:t> – je </a:t>
            </a:r>
            <a:r>
              <a:rPr lang="en-US" sz="2400" b="1" dirty="0" err="1"/>
              <a:t>ime</a:t>
            </a:r>
            <a:r>
              <a:rPr lang="en-US" sz="2400" b="1" dirty="0"/>
              <a:t> </a:t>
            </a:r>
            <a:r>
              <a:rPr lang="en-US" sz="2400" dirty="0" err="1"/>
              <a:t>promjenjive</a:t>
            </a:r>
            <a:r>
              <a:rPr lang="en-US" sz="2400" dirty="0"/>
              <a:t> </a:t>
            </a:r>
            <a:r>
              <a:rPr lang="en-US" sz="2400" dirty="0" err="1"/>
              <a:t>tj</a:t>
            </a:r>
            <a:r>
              <a:rPr lang="en-US" sz="2400" dirty="0"/>
              <a:t>. </a:t>
            </a:r>
            <a:r>
              <a:rPr lang="en-US" sz="2400" dirty="0" err="1"/>
              <a:t>memorijskog</a:t>
            </a:r>
            <a:r>
              <a:rPr lang="en-US" sz="2400" dirty="0"/>
              <a:t> </a:t>
            </a:r>
            <a:r>
              <a:rPr lang="en-US" sz="2400" dirty="0" err="1"/>
              <a:t>prostora</a:t>
            </a:r>
            <a:r>
              <a:rPr lang="en-US" sz="2400" dirty="0"/>
              <a:t> </a:t>
            </a:r>
            <a:r>
              <a:rPr lang="en-US" sz="2400" dirty="0" err="1"/>
              <a:t>koji</a:t>
            </a:r>
            <a:r>
              <a:rPr lang="en-US" sz="2400" dirty="0"/>
              <a:t> je </a:t>
            </a:r>
            <a:r>
              <a:rPr lang="en-US" sz="2400" dirty="0" err="1"/>
              <a:t>zauzet</a:t>
            </a:r>
            <a:endParaRPr lang="en-US" sz="2400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b="1" dirty="0"/>
              <a:t>= - </a:t>
            </a:r>
            <a:r>
              <a:rPr lang="en-US" sz="2400" dirty="0"/>
              <a:t>je operator </a:t>
            </a:r>
            <a:r>
              <a:rPr lang="en-US" sz="2400" dirty="0" err="1"/>
              <a:t>dodjele</a:t>
            </a:r>
            <a:r>
              <a:rPr lang="en-US" sz="2400" dirty="0"/>
              <a:t> </a:t>
            </a:r>
            <a:r>
              <a:rPr lang="en-US" sz="2400" dirty="0" err="1"/>
              <a:t>gdje</a:t>
            </a:r>
            <a:r>
              <a:rPr lang="en-US" sz="2400" dirty="0"/>
              <a:t> se </a:t>
            </a:r>
            <a:r>
              <a:rPr lang="en-US" sz="2400" dirty="0" err="1"/>
              <a:t>promjenjiva</a:t>
            </a:r>
            <a:r>
              <a:rPr lang="en-US" sz="2400" dirty="0"/>
              <a:t> ”</a:t>
            </a:r>
            <a:r>
              <a:rPr lang="en-US" sz="2400" dirty="0" err="1"/>
              <a:t>cijena</a:t>
            </a:r>
            <a:r>
              <a:rPr lang="en-US" sz="2400" dirty="0"/>
              <a:t>” </a:t>
            </a:r>
            <a:r>
              <a:rPr lang="en-US" sz="2400" dirty="0" err="1"/>
              <a:t>inicijalizuje</a:t>
            </a:r>
            <a:r>
              <a:rPr lang="en-US" sz="2400" dirty="0"/>
              <a:t> </a:t>
            </a:r>
            <a:r>
              <a:rPr lang="en-US" sz="2400" dirty="0" err="1"/>
              <a:t>na</a:t>
            </a:r>
            <a:r>
              <a:rPr lang="en-US" sz="2400" dirty="0"/>
              <a:t> </a:t>
            </a:r>
            <a:r>
              <a:rPr lang="en-US" sz="2400" dirty="0" err="1"/>
              <a:t>vrijednost</a:t>
            </a:r>
            <a:r>
              <a:rPr lang="en-US" sz="2400" dirty="0"/>
              <a:t> 5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b="1" dirty="0"/>
              <a:t>; - </a:t>
            </a:r>
            <a:r>
              <a:rPr lang="en-US" sz="2400" dirty="0"/>
              <a:t>operator </a:t>
            </a:r>
            <a:r>
              <a:rPr lang="en-US" sz="2400" dirty="0" err="1"/>
              <a:t>kojim</a:t>
            </a:r>
            <a:r>
              <a:rPr lang="en-US" sz="2400" dirty="0"/>
              <a:t> se </a:t>
            </a:r>
            <a:r>
              <a:rPr lang="en-US" sz="2400" dirty="0" err="1"/>
              <a:t>označava</a:t>
            </a:r>
            <a:r>
              <a:rPr lang="en-US" sz="2400" dirty="0"/>
              <a:t> </a:t>
            </a:r>
            <a:r>
              <a:rPr lang="en-US" sz="2400" dirty="0" err="1"/>
              <a:t>kraj</a:t>
            </a:r>
            <a:r>
              <a:rPr lang="en-US" sz="2400" dirty="0"/>
              <a:t> </a:t>
            </a:r>
            <a:r>
              <a:rPr lang="en-US" sz="2400" dirty="0" err="1"/>
              <a:t>jedne</a:t>
            </a:r>
            <a:r>
              <a:rPr lang="en-US" sz="2400" dirty="0"/>
              <a:t> </a:t>
            </a:r>
            <a:r>
              <a:rPr lang="en-US" sz="2400" dirty="0" err="1"/>
              <a:t>naredbe</a:t>
            </a:r>
            <a:endParaRPr lang="en-US" sz="2400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b="1" dirty="0" err="1"/>
              <a:t>Naredba</a:t>
            </a:r>
            <a:r>
              <a:rPr lang="en-US" sz="2400" dirty="0"/>
              <a:t> ”int </a:t>
            </a:r>
            <a:r>
              <a:rPr lang="en-US" sz="2400" dirty="0" err="1"/>
              <a:t>cijena</a:t>
            </a:r>
            <a:r>
              <a:rPr lang="en-US" sz="2400" dirty="0"/>
              <a:t> = 5;” </a:t>
            </a:r>
            <a:r>
              <a:rPr lang="en-US" sz="2400" dirty="0" err="1"/>
              <a:t>znači</a:t>
            </a:r>
            <a:r>
              <a:rPr lang="en-US" sz="2400" dirty="0"/>
              <a:t> </a:t>
            </a:r>
            <a:r>
              <a:rPr lang="en-US" sz="2400" dirty="0" err="1"/>
              <a:t>definišem</a:t>
            </a:r>
            <a:r>
              <a:rPr lang="en-US" sz="2400" dirty="0"/>
              <a:t> </a:t>
            </a:r>
            <a:r>
              <a:rPr lang="en-US" sz="2400" dirty="0" err="1"/>
              <a:t>promjenjivu</a:t>
            </a:r>
            <a:r>
              <a:rPr lang="en-US" sz="2400" dirty="0"/>
              <a:t> ”</a:t>
            </a:r>
            <a:r>
              <a:rPr lang="en-US" sz="2400" dirty="0" err="1"/>
              <a:t>cijena</a:t>
            </a:r>
            <a:r>
              <a:rPr lang="en-US" sz="2400" dirty="0"/>
              <a:t>” </a:t>
            </a:r>
            <a:r>
              <a:rPr lang="en-US" sz="2400" dirty="0" err="1"/>
              <a:t>tipa</a:t>
            </a:r>
            <a:r>
              <a:rPr lang="en-US" sz="2400" dirty="0"/>
              <a:t> ”int” I </a:t>
            </a:r>
            <a:r>
              <a:rPr lang="en-US" sz="2400" dirty="0" err="1"/>
              <a:t>inicijalizujem</a:t>
            </a:r>
            <a:r>
              <a:rPr lang="en-US" sz="2400" dirty="0"/>
              <a:t> je </a:t>
            </a:r>
            <a:r>
              <a:rPr lang="en-US" sz="2400" dirty="0" err="1"/>
              <a:t>na</a:t>
            </a:r>
            <a:r>
              <a:rPr lang="en-US" sz="2400" dirty="0"/>
              <a:t> </a:t>
            </a:r>
            <a:r>
              <a:rPr lang="en-US" sz="2400" dirty="0" err="1"/>
              <a:t>vrijednost</a:t>
            </a:r>
            <a:r>
              <a:rPr lang="en-US" sz="2400" dirty="0"/>
              <a:t> 5. </a:t>
            </a:r>
            <a:r>
              <a:rPr lang="en-US" sz="2400" dirty="0" err="1"/>
              <a:t>Kompajler</a:t>
            </a:r>
            <a:r>
              <a:rPr lang="en-US" sz="2400" dirty="0"/>
              <a:t> </a:t>
            </a:r>
            <a:r>
              <a:rPr lang="en-US" sz="2400" dirty="0" err="1"/>
              <a:t>prikilom</a:t>
            </a:r>
            <a:r>
              <a:rPr lang="en-US" sz="2400" dirty="0"/>
              <a:t> </a:t>
            </a:r>
            <a:r>
              <a:rPr lang="en-US" sz="2400" dirty="0" err="1"/>
              <a:t>izvršavanja</a:t>
            </a:r>
            <a:r>
              <a:rPr lang="en-US" sz="2400" dirty="0"/>
              <a:t> </a:t>
            </a:r>
            <a:r>
              <a:rPr lang="en-US" sz="2400" dirty="0" err="1"/>
              <a:t>programa</a:t>
            </a:r>
            <a:r>
              <a:rPr lang="en-US" sz="2400" dirty="0"/>
              <a:t> u </a:t>
            </a:r>
            <a:r>
              <a:rPr lang="en-US" sz="2400" dirty="0" err="1"/>
              <a:t>memoriji</a:t>
            </a:r>
            <a:r>
              <a:rPr lang="en-US" sz="2400" dirty="0"/>
              <a:t> </a:t>
            </a:r>
            <a:r>
              <a:rPr lang="en-US" sz="2400" dirty="0" err="1"/>
              <a:t>rezerviše</a:t>
            </a:r>
            <a:r>
              <a:rPr lang="en-US" sz="2400" dirty="0"/>
              <a:t> </a:t>
            </a:r>
            <a:r>
              <a:rPr lang="en-US" sz="2400" dirty="0" err="1"/>
              <a:t>prostor</a:t>
            </a:r>
            <a:r>
              <a:rPr lang="en-US" sz="2400" dirty="0"/>
              <a:t> </a:t>
            </a:r>
            <a:r>
              <a:rPr lang="en-US" sz="2400" dirty="0" err="1"/>
              <a:t>potreban</a:t>
            </a:r>
            <a:r>
              <a:rPr lang="en-US" sz="2400" dirty="0"/>
              <a:t> za tip int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dirty="0" err="1"/>
              <a:t>upiše</a:t>
            </a:r>
            <a:r>
              <a:rPr lang="en-US" sz="2400" dirty="0"/>
              <a:t> </a:t>
            </a:r>
            <a:r>
              <a:rPr lang="en-US" sz="2400" dirty="0" err="1"/>
              <a:t>vrijednost</a:t>
            </a:r>
            <a:r>
              <a:rPr lang="en-US" sz="2400" dirty="0"/>
              <a:t> 5. Tom </a:t>
            </a:r>
            <a:r>
              <a:rPr lang="en-US" sz="2400" dirty="0" err="1"/>
              <a:t>memorijskom</a:t>
            </a:r>
            <a:r>
              <a:rPr lang="en-US" sz="2400" dirty="0"/>
              <a:t> </a:t>
            </a:r>
            <a:r>
              <a:rPr lang="en-US" sz="2400" dirty="0" err="1"/>
              <a:t>prostoru</a:t>
            </a:r>
            <a:r>
              <a:rPr lang="en-US" sz="2400" dirty="0"/>
              <a:t> I </a:t>
            </a:r>
            <a:r>
              <a:rPr lang="en-US" sz="2400" dirty="0" err="1"/>
              <a:t>vrijednosti</a:t>
            </a:r>
            <a:r>
              <a:rPr lang="en-US" sz="2400" dirty="0"/>
              <a:t> </a:t>
            </a:r>
            <a:r>
              <a:rPr lang="en-US" sz="2400" dirty="0" err="1"/>
              <a:t>koja</a:t>
            </a:r>
            <a:r>
              <a:rPr lang="en-US" sz="2400" dirty="0"/>
              <a:t> se u </a:t>
            </a:r>
            <a:r>
              <a:rPr lang="en-US" sz="2400" dirty="0" err="1"/>
              <a:t>njemu</a:t>
            </a:r>
            <a:r>
              <a:rPr lang="en-US" sz="2400" dirty="0"/>
              <a:t> </a:t>
            </a:r>
            <a:r>
              <a:rPr lang="en-US" sz="2400" dirty="0" err="1"/>
              <a:t>čuva</a:t>
            </a:r>
            <a:r>
              <a:rPr lang="en-US" sz="2400" dirty="0"/>
              <a:t> </a:t>
            </a:r>
            <a:r>
              <a:rPr lang="en-US" sz="2400" dirty="0" err="1"/>
              <a:t>pristupamo</a:t>
            </a:r>
            <a:r>
              <a:rPr lang="en-US" sz="2400" dirty="0"/>
              <a:t> </a:t>
            </a:r>
            <a:r>
              <a:rPr lang="en-US" sz="2400" dirty="0" err="1"/>
              <a:t>preko</a:t>
            </a:r>
            <a:r>
              <a:rPr lang="en-US" sz="2400" dirty="0"/>
              <a:t> </a:t>
            </a:r>
            <a:r>
              <a:rPr lang="en-US" sz="2400" dirty="0" err="1"/>
              <a:t>imena</a:t>
            </a:r>
            <a:r>
              <a:rPr lang="en-US" sz="2400" dirty="0"/>
              <a:t> </a:t>
            </a:r>
            <a:r>
              <a:rPr lang="en-US" sz="2400" dirty="0" err="1"/>
              <a:t>promjenjive</a:t>
            </a:r>
            <a:r>
              <a:rPr lang="en-US" sz="2400" dirty="0"/>
              <a:t> “</a:t>
            </a:r>
            <a:r>
              <a:rPr lang="en-US" sz="2400" dirty="0" err="1"/>
              <a:t>cijena</a:t>
            </a:r>
            <a:r>
              <a:rPr lang="en-US" sz="2400" dirty="0"/>
              <a:t>” u </a:t>
            </a:r>
            <a:r>
              <a:rPr lang="en-US" sz="2400" dirty="0" err="1"/>
              <a:t>našem</a:t>
            </a:r>
            <a:r>
              <a:rPr lang="en-US" sz="2400" dirty="0"/>
              <a:t> </a:t>
            </a:r>
            <a:r>
              <a:rPr lang="en-US" sz="2400" dirty="0" err="1"/>
              <a:t>programu</a:t>
            </a:r>
            <a:r>
              <a:rPr lang="en-US" sz="2400" dirty="0"/>
              <a:t>.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31798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3673</Words>
  <Application>Microsoft Macintosh PowerPoint</Application>
  <PresentationFormat>Widescreen</PresentationFormat>
  <Paragraphs>256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Wingdings</vt:lpstr>
      <vt:lpstr>Office Theme</vt:lpstr>
      <vt:lpstr>JAVA</vt:lpstr>
      <vt:lpstr>Java Basic</vt:lpstr>
      <vt:lpstr>Java Basic</vt:lpstr>
      <vt:lpstr>Java Basic</vt:lpstr>
      <vt:lpstr>Java Virtual Machine</vt:lpstr>
      <vt:lpstr>Java Virtual Machine</vt:lpstr>
      <vt:lpstr>Java Virtual Machine</vt:lpstr>
      <vt:lpstr>Java Virtual Machine</vt:lpstr>
      <vt:lpstr>Java Variables And Types</vt:lpstr>
      <vt:lpstr>Java Variables And Types</vt:lpstr>
      <vt:lpstr>Java Variables And Types</vt:lpstr>
      <vt:lpstr>Java Variables And Types</vt:lpstr>
      <vt:lpstr>Java Operators And Keywords</vt:lpstr>
      <vt:lpstr>Java Operators And Keywords</vt:lpstr>
      <vt:lpstr>Java Operators And Keywords</vt:lpstr>
      <vt:lpstr>Java Control Statements </vt:lpstr>
      <vt:lpstr>Java Control Statements</vt:lpstr>
      <vt:lpstr>Java Control Statements </vt:lpstr>
      <vt:lpstr>Java Control Statements </vt:lpstr>
      <vt:lpstr>Java Control Statements </vt:lpstr>
      <vt:lpstr>Java Control Statements </vt:lpstr>
      <vt:lpstr>Java Object Class</vt:lpstr>
      <vt:lpstr>Java Object Class</vt:lpstr>
      <vt:lpstr>Java Object Class</vt:lpstr>
      <vt:lpstr>Java Object Class</vt:lpstr>
      <vt:lpstr>Java Object Class</vt:lpstr>
      <vt:lpstr>Java Object Class</vt:lpstr>
      <vt:lpstr>Java Object Class</vt:lpstr>
      <vt:lpstr>Java Object Class</vt:lpstr>
      <vt:lpstr>Java Object Class</vt:lpstr>
      <vt:lpstr>Java Object Class</vt:lpstr>
      <vt:lpstr>Java Object Class</vt:lpstr>
      <vt:lpstr>Java Object Class</vt:lpstr>
      <vt:lpstr>Java Object Class</vt:lpstr>
      <vt:lpstr>Java Inheritance</vt:lpstr>
      <vt:lpstr>Java Inheritance</vt:lpstr>
      <vt:lpstr>Java Inheritance</vt:lpstr>
      <vt:lpstr>Java polymorphism </vt:lpstr>
      <vt:lpstr>Java polymorphism </vt:lpstr>
      <vt:lpstr>Java Inheritance</vt:lpstr>
      <vt:lpstr>Java Inheritance</vt:lpstr>
      <vt:lpstr>Java Abstraction </vt:lpstr>
      <vt:lpstr>Java Abstraction </vt:lpstr>
      <vt:lpstr>Java Abstraction </vt:lpstr>
      <vt:lpstr>Java Encapsulation </vt:lpstr>
      <vt:lpstr>Java Encapsulation </vt:lpstr>
      <vt:lpstr>Java Encapsulation </vt:lpstr>
      <vt:lpstr>Java Array And Collections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</dc:title>
  <dc:creator>Sinisa Gutovic</dc:creator>
  <cp:lastModifiedBy>Sinisa Gutovic</cp:lastModifiedBy>
  <cp:revision>12</cp:revision>
  <dcterms:created xsi:type="dcterms:W3CDTF">2021-09-22T17:53:02Z</dcterms:created>
  <dcterms:modified xsi:type="dcterms:W3CDTF">2021-09-22T18:22:29Z</dcterms:modified>
</cp:coreProperties>
</file>